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2" r:id="rId1"/>
  </p:sldMasterIdLst>
  <p:notesMasterIdLst>
    <p:notesMasterId r:id="rId10"/>
  </p:notesMasterIdLst>
  <p:sldIdLst>
    <p:sldId id="256" r:id="rId2"/>
    <p:sldId id="355" r:id="rId3"/>
    <p:sldId id="305" r:id="rId4"/>
    <p:sldId id="356" r:id="rId5"/>
    <p:sldId id="358" r:id="rId6"/>
    <p:sldId id="359" r:id="rId7"/>
    <p:sldId id="306" r:id="rId8"/>
    <p:sldId id="350" r:id="rId9"/>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FF6600"/>
    <a:srgbClr val="FF9900"/>
    <a:srgbClr val="3333CC"/>
    <a:srgbClr val="FFCC66"/>
    <a:srgbClr val="FFFF66"/>
    <a:srgbClr val="FFCC99"/>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975" autoAdjust="0"/>
  </p:normalViewPr>
  <p:slideViewPr>
    <p:cSldViewPr>
      <p:cViewPr varScale="1">
        <p:scale>
          <a:sx n="82" d="100"/>
          <a:sy n="82" d="100"/>
        </p:scale>
        <p:origin x="-4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3074988" cy="511175"/>
          </a:xfrm>
          <a:prstGeom prst="rect">
            <a:avLst/>
          </a:prstGeom>
          <a:noFill/>
          <a:ln w="9525">
            <a:noFill/>
            <a:miter lim="800000"/>
            <a:headEnd/>
            <a:tailEnd/>
          </a:ln>
          <a:effectLst/>
        </p:spPr>
        <p:txBody>
          <a:bodyPr vert="horz" wrap="square" lIns="99033" tIns="49516" rIns="99033" bIns="49516" numCol="1" anchor="t" anchorCtr="0" compatLnSpc="1">
            <a:prstTxWarp prst="textNoShape">
              <a:avLst/>
            </a:prstTxWarp>
          </a:bodyPr>
          <a:lstStyle>
            <a:lvl1pPr>
              <a:defRPr sz="1300">
                <a:latin typeface="Arial" pitchFamily="34" charset="0"/>
                <a:cs typeface="Arial" pitchFamily="34" charset="0"/>
              </a:defRPr>
            </a:lvl1pPr>
          </a:lstStyle>
          <a:p>
            <a:pPr>
              <a:defRPr/>
            </a:pPr>
            <a:endParaRPr lang="en-US"/>
          </a:p>
        </p:txBody>
      </p:sp>
      <p:sp>
        <p:nvSpPr>
          <p:cNvPr id="88067" name="Rectangle 3"/>
          <p:cNvSpPr>
            <a:spLocks noGrp="1" noChangeArrowheads="1"/>
          </p:cNvSpPr>
          <p:nvPr>
            <p:ph type="dt" idx="1"/>
          </p:nvPr>
        </p:nvSpPr>
        <p:spPr bwMode="auto">
          <a:xfrm>
            <a:off x="4022725" y="0"/>
            <a:ext cx="3074988" cy="511175"/>
          </a:xfrm>
          <a:prstGeom prst="rect">
            <a:avLst/>
          </a:prstGeom>
          <a:noFill/>
          <a:ln w="9525">
            <a:noFill/>
            <a:miter lim="800000"/>
            <a:headEnd/>
            <a:tailEnd/>
          </a:ln>
          <a:effectLst/>
        </p:spPr>
        <p:txBody>
          <a:bodyPr vert="horz" wrap="square" lIns="99033" tIns="49516" rIns="99033" bIns="49516" numCol="1" anchor="t" anchorCtr="0" compatLnSpc="1">
            <a:prstTxWarp prst="textNoShape">
              <a:avLst/>
            </a:prstTxWarp>
          </a:bodyPr>
          <a:lstStyle>
            <a:lvl1pPr algn="r">
              <a:defRPr sz="1300">
                <a:latin typeface="Arial" pitchFamily="34" charset="0"/>
                <a:cs typeface="Arial" pitchFamily="34" charset="0"/>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88069"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33" tIns="49516" rIns="99033" bIns="495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8070" name="Rectangle 6"/>
          <p:cNvSpPr>
            <a:spLocks noGrp="1" noChangeArrowheads="1"/>
          </p:cNvSpPr>
          <p:nvPr>
            <p:ph type="ftr" sz="quarter" idx="4"/>
          </p:nvPr>
        </p:nvSpPr>
        <p:spPr bwMode="auto">
          <a:xfrm>
            <a:off x="0" y="9721850"/>
            <a:ext cx="3074988" cy="511175"/>
          </a:xfrm>
          <a:prstGeom prst="rect">
            <a:avLst/>
          </a:prstGeom>
          <a:noFill/>
          <a:ln w="9525">
            <a:noFill/>
            <a:miter lim="800000"/>
            <a:headEnd/>
            <a:tailEnd/>
          </a:ln>
          <a:effectLst/>
        </p:spPr>
        <p:txBody>
          <a:bodyPr vert="horz" wrap="square" lIns="99033" tIns="49516" rIns="99033" bIns="49516" numCol="1" anchor="b" anchorCtr="0" compatLnSpc="1">
            <a:prstTxWarp prst="textNoShape">
              <a:avLst/>
            </a:prstTxWarp>
          </a:bodyPr>
          <a:lstStyle>
            <a:lvl1pPr>
              <a:defRPr sz="1300">
                <a:latin typeface="Arial" pitchFamily="34" charset="0"/>
                <a:cs typeface="Arial" pitchFamily="34" charset="0"/>
              </a:defRPr>
            </a:lvl1pPr>
          </a:lstStyle>
          <a:p>
            <a:pPr>
              <a:defRPr/>
            </a:pPr>
            <a:endParaRPr lang="en-US"/>
          </a:p>
        </p:txBody>
      </p:sp>
      <p:sp>
        <p:nvSpPr>
          <p:cNvPr id="88071" name="Rectangle 7"/>
          <p:cNvSpPr>
            <a:spLocks noGrp="1" noChangeArrowheads="1"/>
          </p:cNvSpPr>
          <p:nvPr>
            <p:ph type="sldNum" sz="quarter" idx="5"/>
          </p:nvPr>
        </p:nvSpPr>
        <p:spPr bwMode="auto">
          <a:xfrm>
            <a:off x="4022725" y="9721850"/>
            <a:ext cx="3074988" cy="511175"/>
          </a:xfrm>
          <a:prstGeom prst="rect">
            <a:avLst/>
          </a:prstGeom>
          <a:noFill/>
          <a:ln w="9525">
            <a:noFill/>
            <a:miter lim="800000"/>
            <a:headEnd/>
            <a:tailEnd/>
          </a:ln>
          <a:effectLst/>
        </p:spPr>
        <p:txBody>
          <a:bodyPr vert="horz" wrap="square" lIns="99033" tIns="49516" rIns="99033" bIns="49516" numCol="1" anchor="b" anchorCtr="0" compatLnSpc="1">
            <a:prstTxWarp prst="textNoShape">
              <a:avLst/>
            </a:prstTxWarp>
          </a:bodyPr>
          <a:lstStyle>
            <a:lvl1pPr algn="r">
              <a:defRPr sz="1300"/>
            </a:lvl1pPr>
          </a:lstStyle>
          <a:p>
            <a:pPr>
              <a:defRPr/>
            </a:pPr>
            <a:fld id="{F9849880-1266-4BA6-9FB4-D27163516222}"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35844" name="Slide Number Placeholder 3"/>
          <p:cNvSpPr>
            <a:spLocks noGrp="1"/>
          </p:cNvSpPr>
          <p:nvPr>
            <p:ph type="sldNum" sz="quarter" idx="5"/>
          </p:nvPr>
        </p:nvSpPr>
        <p:spPr>
          <a:noFill/>
        </p:spPr>
        <p:txBody>
          <a:bodyPr/>
          <a:lstStyle/>
          <a:p>
            <a:fld id="{D1B8CC8B-3E9E-452E-B733-3E7B19B00E6D}" type="slidenum">
              <a:rPr lang="ar-SA" smtClean="0"/>
              <a:pPr/>
              <a:t>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CA" smtClean="0">
              <a:latin typeface="Arial" charset="0"/>
              <a:cs typeface="Arial" charset="0"/>
            </a:endParaRPr>
          </a:p>
        </p:txBody>
      </p:sp>
      <p:sp>
        <p:nvSpPr>
          <p:cNvPr id="37892" name="Slide Number Placeholder 3"/>
          <p:cNvSpPr>
            <a:spLocks noGrp="1"/>
          </p:cNvSpPr>
          <p:nvPr>
            <p:ph type="sldNum" sz="quarter" idx="5"/>
          </p:nvPr>
        </p:nvSpPr>
        <p:spPr>
          <a:noFill/>
        </p:spPr>
        <p:txBody>
          <a:bodyPr/>
          <a:lstStyle/>
          <a:p>
            <a:fld id="{74F5D331-8507-49CA-96C9-3E2B628601B6}" type="slidenum">
              <a:rPr lang="ar-SA" smtClean="0"/>
              <a:pPr/>
              <a:t>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35E2477-26AD-4D73-94E8-88B68AF29B7E}"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B7CA608-421C-4A6E-9BD6-1F0F57F52295}"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2FBC7B-4C23-4FD1-B0A9-FC4235B5482A}"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95F502-385D-42F5-9E16-1EC23F214AC0}"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F26AB9A-B2ED-4134-9F40-57F8D4568A9C}"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DAEDBEF-D8E4-42C8-855D-DCD6D9A560B4}"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399B827-0340-4633-B3B3-F3ABF95A8D70}"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EBAFFE1-8319-4813-94F9-FA9044926122}"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823CA33-3646-4A0A-AEE2-13D97535459C}"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02CB3E2-8894-4A10-A7C8-8D011B5EE684}"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C561A0F-4EF7-43B6-85B9-6D7177111E45}"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87724DF-9FAA-4F51-89F9-F94581DF0D4F}"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oface.com/CofacePortal/COM_en_EN/pages/home/Who_we_are/Legal_Notic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Grp="1" noChangeArrowheads="1"/>
          </p:cNvSpPr>
          <p:nvPr>
            <p:ph type="sldNum" sz="quarter" idx="12"/>
          </p:nvPr>
        </p:nvSpPr>
        <p:spPr/>
        <p:txBody>
          <a:bodyPr/>
          <a:lstStyle/>
          <a:p>
            <a:pPr>
              <a:defRPr/>
            </a:pPr>
            <a:fld id="{7B4491C9-41FB-4CFB-B08F-CEFE8CE74821}" type="slidenum">
              <a:rPr lang="ar-SA"/>
              <a:pPr>
                <a:defRPr/>
              </a:pPr>
              <a:t>1</a:t>
            </a:fld>
            <a:endParaRPr lang="en-US"/>
          </a:p>
        </p:txBody>
      </p:sp>
      <p:sp>
        <p:nvSpPr>
          <p:cNvPr id="3075" name="Rectangle 3"/>
          <p:cNvSpPr>
            <a:spLocks noGrp="1" noChangeArrowheads="1"/>
          </p:cNvSpPr>
          <p:nvPr>
            <p:ph type="subTitle" idx="4294967295"/>
          </p:nvPr>
        </p:nvSpPr>
        <p:spPr>
          <a:xfrm>
            <a:off x="1524000" y="3124200"/>
            <a:ext cx="4876800" cy="2514600"/>
          </a:xfrm>
        </p:spPr>
        <p:txBody>
          <a:bodyPr rtlCol="0">
            <a:normAutofit/>
          </a:bodyPr>
          <a:lstStyle/>
          <a:p>
            <a:pPr algn="ctr" eaLnBrk="1" fontAlgn="auto" hangingPunct="1">
              <a:spcAft>
                <a:spcPts val="0"/>
              </a:spcAft>
              <a:buFont typeface="Arial" pitchFamily="34" charset="0"/>
              <a:buNone/>
              <a:defRPr/>
            </a:pPr>
            <a:r>
              <a:rPr lang="en-US" sz="3600" dirty="0" smtClean="0">
                <a:latin typeface="Tahoma" pitchFamily="34" charset="0"/>
                <a:cs typeface="Tahoma" pitchFamily="34" charset="0"/>
              </a:rPr>
              <a:t>The Kuwait Offer</a:t>
            </a:r>
          </a:p>
        </p:txBody>
      </p:sp>
      <p:sp>
        <p:nvSpPr>
          <p:cNvPr id="2053" name="Text Box 7"/>
          <p:cNvSpPr txBox="1">
            <a:spLocks noChangeArrowheads="1"/>
          </p:cNvSpPr>
          <p:nvPr/>
        </p:nvSpPr>
        <p:spPr bwMode="auto">
          <a:xfrm>
            <a:off x="5105400" y="1981200"/>
            <a:ext cx="4953000" cy="784830"/>
          </a:xfrm>
          <a:prstGeom prst="rect">
            <a:avLst/>
          </a:prstGeom>
          <a:noFill/>
          <a:ln w="9525">
            <a:noFill/>
            <a:miter lim="800000"/>
            <a:headEnd/>
            <a:tailEnd/>
          </a:ln>
        </p:spPr>
        <p:txBody>
          <a:bodyPr>
            <a:spAutoFit/>
          </a:bodyPr>
          <a:lstStyle/>
          <a:p>
            <a:r>
              <a:rPr lang="en-US" dirty="0" smtClean="0">
                <a:solidFill>
                  <a:schemeClr val="tx2"/>
                </a:solidFill>
              </a:rPr>
              <a:t> </a:t>
            </a:r>
            <a:endParaRPr lang="en-US" dirty="0">
              <a:solidFill>
                <a:schemeClr val="tx2"/>
              </a:solidFill>
            </a:endParaRPr>
          </a:p>
          <a:p>
            <a:pPr>
              <a:spcBef>
                <a:spcPct val="50000"/>
              </a:spcBef>
            </a:pPr>
            <a:endParaRPr lang="en-US" dirty="0"/>
          </a:p>
        </p:txBody>
      </p:sp>
      <p:pic>
        <p:nvPicPr>
          <p:cNvPr id="8" name="Picture 7" descr="KFIB LOGO_high res.JPG"/>
          <p:cNvPicPr>
            <a:picLocks noChangeAspect="1"/>
          </p:cNvPicPr>
          <p:nvPr/>
        </p:nvPicPr>
        <p:blipFill>
          <a:blip r:embed="rId2"/>
          <a:stretch>
            <a:fillRect/>
          </a:stretch>
        </p:blipFill>
        <p:spPr>
          <a:xfrm>
            <a:off x="762000" y="0"/>
            <a:ext cx="7162800" cy="28955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rtlCol="0">
            <a:normAutofit/>
          </a:bodyPr>
          <a:lstStyle/>
          <a:p>
            <a:pPr eaLnBrk="1" fontAlgn="auto" hangingPunct="1">
              <a:spcAft>
                <a:spcPts val="0"/>
              </a:spcAft>
              <a:defRPr/>
            </a:pPr>
            <a:r>
              <a:rPr lang="en-US" sz="3200" b="1" dirty="0" smtClean="0">
                <a:solidFill>
                  <a:srgbClr val="FF0000"/>
                </a:solidFill>
                <a:effectLst>
                  <a:outerShdw blurRad="38100" dist="38100" dir="2700000" algn="tl">
                    <a:srgbClr val="000000">
                      <a:alpha val="43137"/>
                    </a:srgbClr>
                  </a:outerShdw>
                </a:effectLst>
              </a:rPr>
              <a:t>Kuwait </a:t>
            </a:r>
            <a:r>
              <a:rPr lang="en-US" sz="3200" b="1" dirty="0" smtClean="0">
                <a:effectLst>
                  <a:outerShdw blurRad="38100" dist="38100" dir="2700000" algn="tl">
                    <a:srgbClr val="000000">
                      <a:alpha val="43137"/>
                    </a:srgbClr>
                  </a:outerShdw>
                </a:effectLst>
              </a:rPr>
              <a:t>…Vision</a:t>
            </a:r>
            <a:r>
              <a:rPr lang="en-US" sz="3200" b="1" dirty="0" smtClean="0">
                <a:solidFill>
                  <a:srgbClr val="FF0000"/>
                </a:solidFill>
                <a:effectLst>
                  <a:outerShdw blurRad="38100" dist="38100" dir="2700000" algn="tl">
                    <a:srgbClr val="000000">
                      <a:alpha val="43137"/>
                    </a:srgbClr>
                  </a:outerShdw>
                </a:effectLst>
              </a:rPr>
              <a:t> </a:t>
            </a:r>
            <a:r>
              <a:rPr lang="en-US" sz="3200" b="1" dirty="0" smtClean="0">
                <a:effectLst>
                  <a:outerShdw blurRad="38100" dist="38100" dir="2700000" algn="tl">
                    <a:srgbClr val="000000">
                      <a:alpha val="43137"/>
                    </a:srgbClr>
                  </a:outerShdw>
                </a:effectLst>
              </a:rPr>
              <a:t>Towards 2035</a:t>
            </a:r>
          </a:p>
        </p:txBody>
      </p:sp>
      <p:sp>
        <p:nvSpPr>
          <p:cNvPr id="4099" name="Rectangle 3"/>
          <p:cNvSpPr>
            <a:spLocks noGrp="1" noChangeArrowheads="1"/>
          </p:cNvSpPr>
          <p:nvPr>
            <p:ph idx="1"/>
          </p:nvPr>
        </p:nvSpPr>
        <p:spPr>
          <a:xfrm>
            <a:off x="914400" y="1676400"/>
            <a:ext cx="7620000" cy="4343400"/>
          </a:xfrm>
        </p:spPr>
        <p:txBody>
          <a:bodyPr rtlCol="0">
            <a:normAutofit/>
          </a:bodyPr>
          <a:lstStyle/>
          <a:p>
            <a:pPr algn="ctr" eaLnBrk="1" fontAlgn="auto" hangingPunct="1">
              <a:spcAft>
                <a:spcPts val="0"/>
              </a:spcAft>
              <a:buFont typeface="Wingdings" pitchFamily="2" charset="2"/>
              <a:buNone/>
              <a:defRPr/>
            </a:pPr>
            <a:r>
              <a:rPr lang="en-US" sz="2000" dirty="0" smtClean="0"/>
              <a:t>	</a:t>
            </a:r>
            <a:endParaRPr lang="en-US" sz="2800" b="1" dirty="0" smtClean="0"/>
          </a:p>
        </p:txBody>
      </p:sp>
      <p:sp>
        <p:nvSpPr>
          <p:cNvPr id="3076" name="TextBox 3"/>
          <p:cNvSpPr txBox="1">
            <a:spLocks noChangeArrowheads="1"/>
          </p:cNvSpPr>
          <p:nvPr/>
        </p:nvSpPr>
        <p:spPr bwMode="auto">
          <a:xfrm>
            <a:off x="304800" y="1524000"/>
            <a:ext cx="8077200" cy="3046988"/>
          </a:xfrm>
          <a:prstGeom prst="rect">
            <a:avLst/>
          </a:prstGeom>
          <a:ln>
            <a:headEnd/>
            <a:tailEnd/>
          </a:ln>
          <a:effectLst>
            <a:innerShdw blurRad="63500" dist="508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sz="2400" dirty="0" smtClean="0"/>
              <a:t>Transforming Kuwait into a financial and commercial hub which is attractive for investment, and developing an economy led by the private sector, fueled by the spirit of competition, while raising the productivity and efficiency with the support of state institutions. Maintaining values and social identity, while achieving human development, providing appropriate infrastructure, sophisticated legislation and encouraging business environment.</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2"/>
          </p:nvPr>
        </p:nvSpPr>
        <p:spPr/>
        <p:txBody>
          <a:bodyPr/>
          <a:lstStyle/>
          <a:p>
            <a:pPr>
              <a:defRPr/>
            </a:pPr>
            <a:fld id="{A60952DB-8009-4F52-B55D-4B14667465EB}" type="slidenum">
              <a:rPr lang="ar-SA"/>
              <a:pPr>
                <a:defRPr/>
              </a:pPr>
              <a:t>3</a:t>
            </a:fld>
            <a:endParaRPr lang="en-US"/>
          </a:p>
        </p:txBody>
      </p:sp>
      <p:sp>
        <p:nvSpPr>
          <p:cNvPr id="9219" name="Rectangle 4"/>
          <p:cNvSpPr>
            <a:spLocks noChangeArrowheads="1"/>
          </p:cNvSpPr>
          <p:nvPr/>
        </p:nvSpPr>
        <p:spPr bwMode="auto">
          <a:xfrm>
            <a:off x="-4630738" y="-4217988"/>
            <a:ext cx="3479800" cy="2109788"/>
          </a:xfrm>
          <a:prstGeom prst="rect">
            <a:avLst/>
          </a:prstGeom>
          <a:noFill/>
          <a:ln w="9525">
            <a:noFill/>
            <a:miter lim="800000"/>
            <a:headEnd/>
            <a:tailEnd/>
          </a:ln>
        </p:spPr>
        <p:txBody>
          <a:bodyPr wrap="none" lIns="130134" tIns="0" rIns="65067" bIns="65067" anchor="ctr">
            <a:spAutoFit/>
          </a:bodyPr>
          <a:lstStyle/>
          <a:p>
            <a:r>
              <a:rPr lang="en-US"/>
              <a:t/>
            </a:r>
            <a:br>
              <a:rPr lang="en-US"/>
            </a:br>
            <a:endParaRPr lang="en-US"/>
          </a:p>
          <a:p>
            <a:pPr eaLnBrk="0" hangingPunct="0"/>
            <a:r>
              <a:rPr lang="en-US" sz="1300">
                <a:solidFill>
                  <a:srgbClr val="000066"/>
                </a:solidFill>
              </a:rPr>
              <a:t>MAJOR MACRO ECONOMIC INDICATORS</a:t>
            </a:r>
            <a:r>
              <a:rPr lang="en-US" sz="800"/>
              <a:t> </a:t>
            </a:r>
            <a:br>
              <a:rPr lang="en-US" sz="800"/>
            </a:br>
            <a:r>
              <a:rPr lang="en-US" sz="800"/>
              <a:t/>
            </a:r>
            <a:br>
              <a:rPr lang="en-US" sz="800"/>
            </a:br>
            <a:r>
              <a:rPr lang="en-US" sz="1300">
                <a:solidFill>
                  <a:srgbClr val="666699"/>
                </a:solidFill>
              </a:rPr>
              <a:t>KUWAIT</a:t>
            </a:r>
            <a:r>
              <a:rPr lang="en-US" sz="800"/>
              <a:t/>
            </a:r>
            <a:br>
              <a:rPr lang="en-US" sz="800"/>
            </a:br>
            <a:endParaRPr lang="en-US"/>
          </a:p>
          <a:p>
            <a:pPr eaLnBrk="0" hangingPunct="0"/>
            <a:r>
              <a:rPr lang="en-US"/>
              <a:t/>
            </a:r>
            <a:br>
              <a:rPr lang="en-US"/>
            </a:br>
            <a:r>
              <a:rPr lang="en-US"/>
              <a:t/>
            </a:r>
            <a:br>
              <a:rPr lang="en-US"/>
            </a:br>
            <a:r>
              <a:rPr lang="en-US" sz="1000"/>
              <a:t>(Fiscal year ending march 31 st )</a:t>
            </a:r>
            <a:r>
              <a:rPr lang="en-US" sz="800"/>
              <a:t> </a:t>
            </a:r>
            <a:endParaRPr lang="en-US"/>
          </a:p>
        </p:txBody>
      </p:sp>
      <p:sp>
        <p:nvSpPr>
          <p:cNvPr id="9220" name="Rectangle 562"/>
          <p:cNvSpPr>
            <a:spLocks noChangeArrowheads="1"/>
          </p:cNvSpPr>
          <p:nvPr/>
        </p:nvSpPr>
        <p:spPr bwMode="auto">
          <a:xfrm>
            <a:off x="-4630738" y="8315325"/>
            <a:ext cx="56145113" cy="1477963"/>
          </a:xfrm>
          <a:prstGeom prst="rect">
            <a:avLst/>
          </a:prstGeom>
          <a:noFill/>
          <a:ln w="9525">
            <a:noFill/>
            <a:miter lim="800000"/>
            <a:headEnd/>
            <a:tailEnd/>
          </a:ln>
        </p:spPr>
        <p:txBody>
          <a:bodyPr wrap="none" anchor="ctr">
            <a:spAutoFit/>
          </a:bodyPr>
          <a:lstStyle/>
          <a:p>
            <a:r>
              <a:rPr lang="en-US" sz="1000" b="1"/>
              <a:t>(</a:t>
            </a:r>
            <a:r>
              <a:rPr lang="en-US"/>
              <a:t/>
            </a:r>
            <a:br>
              <a:rPr lang="en-US"/>
            </a:br>
            <a:endParaRPr lang="en-US"/>
          </a:p>
          <a:p>
            <a:pPr eaLnBrk="0" hangingPunct="0"/>
            <a:r>
              <a:rPr lang="en-US" sz="700">
                <a:solidFill>
                  <a:srgbClr val="808080"/>
                </a:solidFill>
              </a:rPr>
              <a:t>DISCLAIMER : The present document reflects the opinion of COFACE Country Risk and Economic Studies Department, as of the date hereof and according to the information available at this date; it may be modified at any moment without notice. Information, analysis, and opinions contained herein have been elaborated from numerous sources believed to be reliable and serious; however, COFACE does not guarantee in any manner whatsoever that the data contained herein are true, accurate and complete. Information, analysis, and opinions are provided for information purpose only and as a complement to material or information which shall be collected otherwise by the user. COFACE does not have any procurement obligation but only obligation of means and shall incur no liability whatsoever for losses arising from the use of or reliance on the information, analysis and opinion herein provided. This document together with analysis and opinions furnished are the valuable intellectual property of COFACE; you may download some of the data for internal use only, provided that you mention COFACE as author and you do not modify or alter such data. You may not use, extract or reproduce the data in whole or in part, for making any public statement or for any other commercial purpose without our prior written consent. You are invited to refer to the </a:t>
            </a:r>
            <a:r>
              <a:rPr lang="en-US" sz="700">
                <a:solidFill>
                  <a:srgbClr val="808080"/>
                </a:solidFill>
                <a:hlinkClick r:id="rId3"/>
              </a:rPr>
              <a:t>legal notice</a:t>
            </a:r>
            <a:r>
              <a:rPr lang="en-US" sz="800">
                <a:solidFill>
                  <a:srgbClr val="808080"/>
                </a:solidFill>
              </a:rPr>
              <a:t> </a:t>
            </a:r>
            <a:r>
              <a:rPr lang="en-US" sz="700">
                <a:solidFill>
                  <a:srgbClr val="808080"/>
                </a:solidFill>
              </a:rPr>
              <a:t>provided on COFACE web site. </a:t>
            </a:r>
            <a:endParaRPr lang="en-US" sz="800"/>
          </a:p>
          <a:p>
            <a:pPr eaLnBrk="0" hangingPunct="0"/>
            <a:r>
              <a:rPr lang="en-US"/>
              <a:t/>
            </a:r>
            <a:br>
              <a:rPr lang="en-US"/>
            </a:br>
            <a:endParaRPr lang="en-US"/>
          </a:p>
          <a:p>
            <a:pPr eaLnBrk="0" hangingPunct="0"/>
            <a:endParaRPr lang="en-US"/>
          </a:p>
        </p:txBody>
      </p:sp>
      <p:graphicFrame>
        <p:nvGraphicFramePr>
          <p:cNvPr id="92275" name="Group 1139"/>
          <p:cNvGraphicFramePr>
            <a:graphicFrameLocks noGrp="1"/>
          </p:cNvGraphicFramePr>
          <p:nvPr/>
        </p:nvGraphicFramePr>
        <p:xfrm>
          <a:off x="1295400" y="1752600"/>
          <a:ext cx="7391401" cy="3373690"/>
        </p:xfrm>
        <a:graphic>
          <a:graphicData uri="http://schemas.openxmlformats.org/drawingml/2006/table">
            <a:tbl>
              <a:tblPr/>
              <a:tblGrid>
                <a:gridCol w="2895600"/>
                <a:gridCol w="829233"/>
                <a:gridCol w="592366"/>
                <a:gridCol w="592367"/>
                <a:gridCol w="817105"/>
                <a:gridCol w="799070"/>
                <a:gridCol w="865660"/>
              </a:tblGrid>
              <a:tr h="78289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2"/>
                          </a:solidFill>
                          <a:effectLst/>
                          <a:latin typeface="Arial" pitchFamily="34" charset="0"/>
                          <a:cs typeface="Arial" pitchFamily="34" charset="0"/>
                        </a:rPr>
                        <a:t>(USD billions)</a:t>
                      </a:r>
                      <a:endParaRPr kumimoji="0" lang="en-US" sz="1800" b="0" i="0" u="none" strike="noStrike" cap="none" normalizeH="0" baseline="0" dirty="0" smtClean="0">
                        <a:ln>
                          <a:noFill/>
                        </a:ln>
                        <a:solidFill>
                          <a:schemeClr val="tx2"/>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2"/>
                          </a:solidFill>
                          <a:effectLst/>
                          <a:latin typeface="Times New Roman" pitchFamily="18" charset="0"/>
                          <a:cs typeface="Times New Roman" pitchFamily="18" charset="0"/>
                        </a:rPr>
                        <a:t>2004</a:t>
                      </a:r>
                      <a:endParaRPr kumimoji="0" lang="en-US" sz="1200" b="0" i="0" u="none" strike="noStrike" cap="none" normalizeH="0" baseline="0" dirty="0" smtClean="0">
                        <a:ln>
                          <a:noFill/>
                        </a:ln>
                        <a:solidFill>
                          <a:schemeClr val="tx2"/>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2"/>
                          </a:solidFill>
                          <a:effectLst/>
                          <a:latin typeface="Times New Roman" pitchFamily="18" charset="0"/>
                          <a:cs typeface="Times New Roman" pitchFamily="18" charset="0"/>
                        </a:rPr>
                        <a:t>2005</a:t>
                      </a:r>
                      <a:endParaRPr kumimoji="0" lang="en-US" sz="1200" b="0" i="0" u="none" strike="noStrike" cap="none" normalizeH="0" baseline="0" dirty="0" smtClean="0">
                        <a:ln>
                          <a:noFill/>
                        </a:ln>
                        <a:solidFill>
                          <a:schemeClr val="tx2"/>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2"/>
                          </a:solidFill>
                          <a:effectLst/>
                          <a:latin typeface="Times New Roman" pitchFamily="18" charset="0"/>
                          <a:cs typeface="Times New Roman" pitchFamily="18" charset="0"/>
                        </a:rPr>
                        <a:t>2006</a:t>
                      </a:r>
                      <a:endParaRPr kumimoji="0" lang="en-US" sz="1200" b="0" i="0" u="none" strike="noStrike" cap="none" normalizeH="0" baseline="0" dirty="0" smtClean="0">
                        <a:ln>
                          <a:noFill/>
                        </a:ln>
                        <a:solidFill>
                          <a:schemeClr val="tx2"/>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2"/>
                          </a:solidFill>
                          <a:effectLst/>
                          <a:latin typeface="Times New Roman" pitchFamily="18" charset="0"/>
                          <a:cs typeface="Times New Roman" pitchFamily="18" charset="0"/>
                        </a:rPr>
                        <a:t>2007(e)</a:t>
                      </a:r>
                      <a:endParaRPr kumimoji="0" lang="en-US" sz="1200" b="0" i="0" u="none" strike="noStrike" cap="none" normalizeH="0" baseline="0" dirty="0" smtClean="0">
                        <a:ln>
                          <a:noFill/>
                        </a:ln>
                        <a:solidFill>
                          <a:schemeClr val="tx2"/>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2"/>
                          </a:solidFill>
                          <a:effectLst/>
                          <a:latin typeface="Times New Roman" pitchFamily="18" charset="0"/>
                          <a:cs typeface="Times New Roman" pitchFamily="18" charset="0"/>
                        </a:rPr>
                        <a:t>2008(f)</a:t>
                      </a:r>
                      <a:endParaRPr kumimoji="0" lang="en-US" sz="1200" b="0" i="0" u="none" strike="noStrike" cap="none" normalizeH="0" baseline="0" dirty="0" smtClean="0">
                        <a:ln>
                          <a:noFill/>
                        </a:ln>
                        <a:solidFill>
                          <a:schemeClr val="tx2"/>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2"/>
                          </a:solidFill>
                          <a:effectLst/>
                          <a:latin typeface="Times New Roman" pitchFamily="18" charset="0"/>
                          <a:cs typeface="Times New Roman" pitchFamily="18" charset="0"/>
                        </a:rPr>
                        <a:t>2009(f)</a:t>
                      </a:r>
                      <a:endParaRPr kumimoji="0" lang="en-US" sz="1200" b="0" i="0" u="none" strike="noStrike" cap="none" normalizeH="0" baseline="0" dirty="0" smtClean="0">
                        <a:ln>
                          <a:noFill/>
                        </a:ln>
                        <a:solidFill>
                          <a:schemeClr val="tx2"/>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r>
              <a:tr h="3029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2"/>
                          </a:solidFill>
                          <a:effectLst/>
                          <a:latin typeface="Arial" pitchFamily="34" charset="0"/>
                          <a:cs typeface="Arial" pitchFamily="34" charset="0"/>
                        </a:rPr>
                        <a:t>Economic growth (%)</a:t>
                      </a:r>
                      <a:endParaRPr kumimoji="0" lang="en-US" sz="1800" b="0" i="0" u="none" strike="noStrike" cap="none" normalizeH="0" baseline="0" dirty="0" smtClean="0">
                        <a:ln>
                          <a:noFill/>
                        </a:ln>
                        <a:solidFill>
                          <a:schemeClr val="tx2"/>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10.6</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6.3</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4.8</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4.5</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2.4</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6600"/>
                    </a:solidFill>
                  </a:tcPr>
                </a:tc>
              </a:tr>
              <a:tr h="3029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2"/>
                          </a:solidFill>
                          <a:effectLst/>
                          <a:latin typeface="Arial" pitchFamily="34" charset="0"/>
                          <a:cs typeface="Arial" pitchFamily="34" charset="0"/>
                        </a:rPr>
                        <a:t>Inflation (%) </a:t>
                      </a:r>
                      <a:endParaRPr kumimoji="0" lang="en-US" sz="1800" b="0" i="0" u="none" strike="noStrike" cap="none" normalizeH="0" baseline="0" dirty="0" smtClean="0">
                        <a:ln>
                          <a:noFill/>
                        </a:ln>
                        <a:solidFill>
                          <a:schemeClr val="tx2"/>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1.1</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4.1</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3.1</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5.5</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9.0</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7.5</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accent2"/>
                    </a:solidFill>
                  </a:tcPr>
                </a:tc>
              </a:tr>
              <a:tr h="3029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2"/>
                          </a:solidFill>
                          <a:effectLst/>
                          <a:latin typeface="Arial" pitchFamily="34" charset="0"/>
                          <a:cs typeface="Arial" pitchFamily="34" charset="0"/>
                        </a:rPr>
                        <a:t>Public sector balance (%GDP)</a:t>
                      </a:r>
                      <a:endParaRPr kumimoji="0" lang="en-US" sz="1800" b="0" i="0" u="none" strike="noStrike" cap="none" normalizeH="0" baseline="0" dirty="0" smtClean="0">
                        <a:ln>
                          <a:noFill/>
                        </a:ln>
                        <a:solidFill>
                          <a:schemeClr val="tx2"/>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21.2</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34.1</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30.7</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39.1</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22</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4.0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6600"/>
                    </a:solidFill>
                  </a:tcPr>
                </a:tc>
              </a:tr>
              <a:tr h="3029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2"/>
                          </a:solidFill>
                          <a:effectLst/>
                          <a:latin typeface="Arial" pitchFamily="34" charset="0"/>
                          <a:cs typeface="Arial" pitchFamily="34" charset="0"/>
                        </a:rPr>
                        <a:t>Current account balance (%GDP)</a:t>
                      </a:r>
                      <a:endParaRPr kumimoji="0" lang="en-US" sz="1800" b="0" i="0" u="none" strike="noStrike" cap="none" normalizeH="0" baseline="0" dirty="0" smtClean="0">
                        <a:ln>
                          <a:noFill/>
                        </a:ln>
                        <a:solidFill>
                          <a:schemeClr val="tx2"/>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30.6</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42.2</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50.8</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42.3</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39.6</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15.5</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6600"/>
                    </a:solidFill>
                  </a:tcPr>
                </a:tc>
              </a:tr>
              <a:tr h="3029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2"/>
                          </a:solidFill>
                          <a:effectLst/>
                          <a:latin typeface="Arial" pitchFamily="34" charset="0"/>
                          <a:cs typeface="Arial" pitchFamily="34" charset="0"/>
                        </a:rPr>
                        <a:t>Foreign debt (%GDP)</a:t>
                      </a:r>
                      <a:endParaRPr kumimoji="0" lang="en-US" sz="1800" b="0" i="0" u="none" strike="noStrike" cap="none" normalizeH="0" baseline="0" dirty="0" smtClean="0">
                        <a:ln>
                          <a:noFill/>
                        </a:ln>
                        <a:solidFill>
                          <a:schemeClr val="tx2"/>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20.4</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20.4</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26</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43.6</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31.5</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34.7</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accent2"/>
                    </a:solidFill>
                  </a:tcPr>
                </a:tc>
              </a:tr>
              <a:tr h="3029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2"/>
                          </a:solidFill>
                          <a:effectLst/>
                          <a:latin typeface="Arial" pitchFamily="34" charset="0"/>
                          <a:cs typeface="Arial" pitchFamily="34" charset="0"/>
                        </a:rPr>
                        <a:t>Debt service (%Exports)</a:t>
                      </a:r>
                      <a:endParaRPr kumimoji="0" lang="en-US" sz="1800" b="0" i="0" u="none" strike="noStrike" cap="none" normalizeH="0" baseline="0" dirty="0" smtClean="0">
                        <a:ln>
                          <a:noFill/>
                        </a:ln>
                        <a:solidFill>
                          <a:schemeClr val="tx2"/>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3.1</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1.4</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2.0</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3.3</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2.5</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3.5</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accent2"/>
                    </a:solidFill>
                  </a:tcPr>
                </a:tc>
              </a:tr>
              <a:tr h="3029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2"/>
                          </a:solidFill>
                          <a:effectLst/>
                          <a:latin typeface="Arial" pitchFamily="34" charset="0"/>
                          <a:cs typeface="Arial" pitchFamily="34" charset="0"/>
                        </a:rPr>
                        <a:t>Foreign exchange reserves (in months of imports)</a:t>
                      </a:r>
                      <a:endParaRPr kumimoji="0" lang="en-US" sz="1800" b="0" i="0" u="none" strike="noStrike" cap="none" normalizeH="0" baseline="0" dirty="0" smtClean="0">
                        <a:ln>
                          <a:noFill/>
                        </a:ln>
                        <a:solidFill>
                          <a:schemeClr val="tx2"/>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4.4</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3.7</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5.1</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4.8</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4.9</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4.7</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accent2"/>
                    </a:solidFill>
                  </a:tcPr>
                </a:tc>
              </a:tr>
            </a:tbl>
          </a:graphicData>
        </a:graphic>
      </p:graphicFrame>
      <p:sp>
        <p:nvSpPr>
          <p:cNvPr id="9327" name="Text Box 1125"/>
          <p:cNvSpPr txBox="1">
            <a:spLocks noChangeArrowheads="1"/>
          </p:cNvSpPr>
          <p:nvPr/>
        </p:nvSpPr>
        <p:spPr bwMode="auto">
          <a:xfrm>
            <a:off x="609600" y="5486400"/>
            <a:ext cx="1447800" cy="366713"/>
          </a:xfrm>
          <a:prstGeom prst="rect">
            <a:avLst/>
          </a:prstGeom>
          <a:noFill/>
          <a:ln w="9525">
            <a:noFill/>
            <a:miter lim="800000"/>
            <a:headEnd/>
            <a:tailEnd/>
          </a:ln>
        </p:spPr>
        <p:txBody>
          <a:bodyPr>
            <a:spAutoFit/>
          </a:bodyPr>
          <a:lstStyle/>
          <a:p>
            <a:pPr>
              <a:spcBef>
                <a:spcPct val="50000"/>
              </a:spcBef>
            </a:pPr>
            <a:endParaRPr lang="en-US"/>
          </a:p>
        </p:txBody>
      </p:sp>
      <p:sp>
        <p:nvSpPr>
          <p:cNvPr id="9328" name="Rectangle 1126"/>
          <p:cNvSpPr>
            <a:spLocks noChangeArrowheads="1"/>
          </p:cNvSpPr>
          <p:nvPr/>
        </p:nvSpPr>
        <p:spPr bwMode="auto">
          <a:xfrm>
            <a:off x="914400" y="-963613"/>
            <a:ext cx="990600" cy="522288"/>
          </a:xfrm>
          <a:prstGeom prst="rect">
            <a:avLst/>
          </a:prstGeom>
          <a:noFill/>
          <a:ln w="9525">
            <a:noFill/>
            <a:miter lim="800000"/>
            <a:headEnd/>
            <a:tailEnd/>
          </a:ln>
        </p:spPr>
        <p:txBody>
          <a:bodyPr lIns="130134" tIns="0" rIns="65067" bIns="65067" anchor="ctr">
            <a:spAutoFit/>
          </a:bodyPr>
          <a:lstStyle/>
          <a:p>
            <a:r>
              <a:rPr lang="en-US" sz="1000"/>
              <a:t>(Fiscal year ending march 31 st )</a:t>
            </a:r>
            <a:r>
              <a:rPr lang="en-US" sz="800"/>
              <a:t> </a:t>
            </a:r>
            <a:endParaRPr lang="en-US"/>
          </a:p>
        </p:txBody>
      </p:sp>
      <p:sp>
        <p:nvSpPr>
          <p:cNvPr id="9329" name="Rectangle 1127"/>
          <p:cNvSpPr>
            <a:spLocks noChangeArrowheads="1"/>
          </p:cNvSpPr>
          <p:nvPr/>
        </p:nvSpPr>
        <p:spPr bwMode="auto">
          <a:xfrm>
            <a:off x="1066800" y="-811213"/>
            <a:ext cx="990600" cy="522288"/>
          </a:xfrm>
          <a:prstGeom prst="rect">
            <a:avLst/>
          </a:prstGeom>
          <a:noFill/>
          <a:ln w="9525">
            <a:noFill/>
            <a:miter lim="800000"/>
            <a:headEnd/>
            <a:tailEnd/>
          </a:ln>
        </p:spPr>
        <p:txBody>
          <a:bodyPr lIns="130134" tIns="0" rIns="65067" bIns="65067" anchor="ctr">
            <a:spAutoFit/>
          </a:bodyPr>
          <a:lstStyle/>
          <a:p>
            <a:r>
              <a:rPr lang="en-US" sz="1000"/>
              <a:t>(Fiscal year ending march 31 st )</a:t>
            </a:r>
            <a:r>
              <a:rPr lang="en-US" sz="800"/>
              <a:t> </a:t>
            </a:r>
            <a:endParaRPr lang="en-US"/>
          </a:p>
        </p:txBody>
      </p:sp>
      <p:sp>
        <p:nvSpPr>
          <p:cNvPr id="8307" name="Text Box 1129"/>
          <p:cNvSpPr txBox="1">
            <a:spLocks noChangeArrowheads="1"/>
          </p:cNvSpPr>
          <p:nvPr/>
        </p:nvSpPr>
        <p:spPr bwMode="auto">
          <a:xfrm>
            <a:off x="1371600" y="304800"/>
            <a:ext cx="7315200" cy="1723549"/>
          </a:xfrm>
          <a:prstGeom prst="rect">
            <a:avLst/>
          </a:prstGeom>
          <a:noFill/>
          <a:ln w="9525">
            <a:noFill/>
            <a:miter lim="800000"/>
            <a:headEnd/>
            <a:tailEnd/>
          </a:ln>
        </p:spPr>
        <p:txBody>
          <a:bodyPr>
            <a:spAutoFit/>
          </a:bodyPr>
          <a:lstStyle/>
          <a:p>
            <a:pPr>
              <a:spcBef>
                <a:spcPct val="50000"/>
              </a:spcBef>
              <a:defRPr/>
            </a:pPr>
            <a:r>
              <a:rPr lang="en-US" sz="32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Kuwait </a:t>
            </a:r>
            <a:r>
              <a:rPr lang="en-US" sz="3200" b="1" dirty="0" smtClean="0">
                <a:effectLst>
                  <a:outerShdw blurRad="38100" dist="38100" dir="2700000" algn="tl">
                    <a:srgbClr val="000000">
                      <a:alpha val="43137"/>
                    </a:srgbClr>
                  </a:outerShdw>
                </a:effectLst>
                <a:latin typeface="Arial" pitchFamily="34" charset="0"/>
                <a:cs typeface="Arial" pitchFamily="34" charset="0"/>
              </a:rPr>
              <a:t>Strong Macroeconomic Performance </a:t>
            </a:r>
            <a:endParaRPr lang="en-US" sz="3200" b="1" dirty="0">
              <a:effectLst>
                <a:outerShdw blurRad="38100" dist="38100" dir="2700000" algn="tl">
                  <a:srgbClr val="000000">
                    <a:alpha val="43137"/>
                  </a:srgbClr>
                </a:outerShdw>
              </a:effectLst>
              <a:latin typeface="Arial" pitchFamily="34" charset="0"/>
              <a:cs typeface="Arial" pitchFamily="34" charset="0"/>
            </a:endParaRPr>
          </a:p>
          <a:p>
            <a:pPr>
              <a:spcBef>
                <a:spcPct val="50000"/>
              </a:spcBef>
              <a:defRPr/>
            </a:pPr>
            <a:endParaRPr lang="en-US" sz="2800" dirty="0">
              <a:solidFill>
                <a:schemeClr val="tx2"/>
              </a:solidFill>
              <a:latin typeface="Arial" pitchFamily="34" charset="0"/>
              <a:cs typeface="Arial" pitchFamily="34" charset="0"/>
            </a:endParaRPr>
          </a:p>
        </p:txBody>
      </p:sp>
      <p:sp>
        <p:nvSpPr>
          <p:cNvPr id="9331" name="TextBox 12"/>
          <p:cNvSpPr txBox="1">
            <a:spLocks noChangeArrowheads="1"/>
          </p:cNvSpPr>
          <p:nvPr/>
        </p:nvSpPr>
        <p:spPr bwMode="auto">
          <a:xfrm>
            <a:off x="1371600" y="6553200"/>
            <a:ext cx="1828800" cy="261938"/>
          </a:xfrm>
          <a:prstGeom prst="rect">
            <a:avLst/>
          </a:prstGeom>
          <a:noFill/>
          <a:ln w="9525">
            <a:noFill/>
            <a:miter lim="800000"/>
            <a:headEnd/>
            <a:tailEnd/>
          </a:ln>
        </p:spPr>
        <p:txBody>
          <a:bodyPr>
            <a:spAutoFit/>
          </a:bodyPr>
          <a:lstStyle/>
          <a:p>
            <a:r>
              <a:rPr lang="en-US" sz="1100" i="1"/>
              <a:t>Coface,March 2009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2"/>
          </p:nvPr>
        </p:nvSpPr>
        <p:spPr/>
        <p:txBody>
          <a:bodyPr/>
          <a:lstStyle/>
          <a:p>
            <a:pPr>
              <a:defRPr/>
            </a:pPr>
            <a:fld id="{A872EF24-130D-41E1-9EFF-70FEDF5FE364}" type="slidenum">
              <a:rPr lang="ar-SA"/>
              <a:pPr>
                <a:defRPr/>
              </a:pPr>
              <a:t>4</a:t>
            </a:fld>
            <a:endParaRPr lang="en-US"/>
          </a:p>
        </p:txBody>
      </p:sp>
      <p:pic>
        <p:nvPicPr>
          <p:cNvPr id="11267" name="Picture 5"/>
          <p:cNvPicPr>
            <a:picLocks noChangeAspect="1" noChangeArrowheads="1"/>
          </p:cNvPicPr>
          <p:nvPr/>
        </p:nvPicPr>
        <p:blipFill>
          <a:blip r:embed="rId2"/>
          <a:srcRect/>
          <a:stretch>
            <a:fillRect/>
          </a:stretch>
        </p:blipFill>
        <p:spPr bwMode="auto">
          <a:xfrm>
            <a:off x="1295400" y="1524000"/>
            <a:ext cx="6565900" cy="4659313"/>
          </a:xfrm>
          <a:prstGeom prst="rect">
            <a:avLst/>
          </a:prstGeom>
          <a:noFill/>
          <a:ln w="9525">
            <a:noFill/>
            <a:miter lim="800000"/>
            <a:headEnd/>
            <a:tailEnd/>
          </a:ln>
        </p:spPr>
      </p:pic>
      <p:sp>
        <p:nvSpPr>
          <p:cNvPr id="11268" name="Text Box 6"/>
          <p:cNvSpPr txBox="1">
            <a:spLocks noChangeArrowheads="1"/>
          </p:cNvSpPr>
          <p:nvPr/>
        </p:nvSpPr>
        <p:spPr bwMode="auto">
          <a:xfrm>
            <a:off x="2667000" y="6019800"/>
            <a:ext cx="1447800" cy="304800"/>
          </a:xfrm>
          <a:prstGeom prst="rect">
            <a:avLst/>
          </a:prstGeom>
          <a:noFill/>
          <a:ln w="9525">
            <a:noFill/>
            <a:miter lim="800000"/>
            <a:headEnd/>
            <a:tailEnd/>
          </a:ln>
        </p:spPr>
        <p:txBody>
          <a:bodyPr>
            <a:spAutoFit/>
          </a:bodyPr>
          <a:lstStyle/>
          <a:p>
            <a:pPr>
              <a:spcBef>
                <a:spcPct val="50000"/>
              </a:spcBef>
            </a:pPr>
            <a:r>
              <a:rPr lang="en-US" sz="1400"/>
              <a:t>IMF, June 2008</a:t>
            </a:r>
          </a:p>
        </p:txBody>
      </p:sp>
      <p:sp>
        <p:nvSpPr>
          <p:cNvPr id="11269" name="TextBox 6"/>
          <p:cNvSpPr txBox="1">
            <a:spLocks noChangeArrowheads="1"/>
          </p:cNvSpPr>
          <p:nvPr/>
        </p:nvSpPr>
        <p:spPr bwMode="auto">
          <a:xfrm>
            <a:off x="1447800" y="381000"/>
            <a:ext cx="7543800" cy="1077218"/>
          </a:xfrm>
          <a:prstGeom prst="rect">
            <a:avLst/>
          </a:prstGeom>
          <a:noFill/>
          <a:ln w="9525">
            <a:noFill/>
            <a:miter lim="800000"/>
            <a:headEnd/>
            <a:tailEnd/>
          </a:ln>
        </p:spPr>
        <p:txBody>
          <a:bodyPr>
            <a:spAutoFit/>
          </a:bodyPr>
          <a:lstStyle/>
          <a:p>
            <a:r>
              <a:rPr lang="en-US" sz="3200" b="1" dirty="0">
                <a:solidFill>
                  <a:srgbClr val="FF0000"/>
                </a:solidFill>
                <a:effectLst>
                  <a:outerShdw blurRad="38100" dist="38100" dir="2700000" algn="tl">
                    <a:srgbClr val="000000">
                      <a:alpha val="43137"/>
                    </a:srgbClr>
                  </a:outerShdw>
                </a:effectLst>
              </a:rPr>
              <a:t>Kuwait Integration into Global Economy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1524000" y="190500"/>
            <a:ext cx="7467600" cy="1257300"/>
          </a:xfrm>
        </p:spPr>
        <p:txBody>
          <a:bodyPr rtlCol="0">
            <a:normAutofit/>
          </a:bodyPr>
          <a:lstStyle/>
          <a:p>
            <a:pPr eaLnBrk="1" fontAlgn="auto" hangingPunct="1">
              <a:spcAft>
                <a:spcPts val="0"/>
              </a:spcAft>
              <a:defRPr/>
            </a:pPr>
            <a:r>
              <a:rPr lang="en-US" sz="3200" b="1" dirty="0" smtClean="0">
                <a:solidFill>
                  <a:srgbClr val="FF0000"/>
                </a:solidFill>
                <a:effectLst>
                  <a:outerShdw blurRad="38100" dist="38100" dir="2700000" algn="tl">
                    <a:srgbClr val="000000">
                      <a:alpha val="43137"/>
                    </a:srgbClr>
                  </a:outerShdw>
                </a:effectLst>
              </a:rPr>
              <a:t>Kuwait</a:t>
            </a:r>
            <a:r>
              <a:rPr lang="en-US" sz="3200" b="1" dirty="0" smtClean="0">
                <a:effectLst>
                  <a:outerShdw blurRad="38100" dist="38100" dir="2700000" algn="tl">
                    <a:srgbClr val="000000">
                      <a:alpha val="43137"/>
                    </a:srgbClr>
                  </a:outerShdw>
                </a:effectLst>
              </a:rPr>
              <a:t> External Relations </a:t>
            </a:r>
            <a:br>
              <a:rPr lang="en-US" sz="3200" b="1" dirty="0" smtClean="0">
                <a:effectLst>
                  <a:outerShdw blurRad="38100" dist="38100" dir="2700000" algn="tl">
                    <a:srgbClr val="000000">
                      <a:alpha val="43137"/>
                    </a:srgbClr>
                  </a:outerShdw>
                </a:effectLst>
              </a:rPr>
            </a:br>
            <a:r>
              <a:rPr lang="en-US" sz="2000" dirty="0" smtClean="0"/>
              <a:t>2007</a:t>
            </a:r>
          </a:p>
        </p:txBody>
      </p:sp>
      <p:sp>
        <p:nvSpPr>
          <p:cNvPr id="12291" name="Rectangle 3"/>
          <p:cNvSpPr>
            <a:spLocks noGrp="1" noChangeArrowheads="1"/>
          </p:cNvSpPr>
          <p:nvPr>
            <p:ph idx="1"/>
          </p:nvPr>
        </p:nvSpPr>
        <p:spPr>
          <a:xfrm>
            <a:off x="1524000" y="1524000"/>
            <a:ext cx="7010400" cy="4495800"/>
          </a:xfrm>
        </p:spPr>
        <p:txBody>
          <a:bodyPr/>
          <a:lstStyle/>
          <a:p>
            <a:pPr eaLnBrk="1" hangingPunct="1">
              <a:lnSpc>
                <a:spcPct val="90000"/>
              </a:lnSpc>
            </a:pPr>
            <a:r>
              <a:rPr lang="en-US" sz="2600" dirty="0" smtClean="0"/>
              <a:t>Exports by commodities groups: </a:t>
            </a:r>
          </a:p>
          <a:p>
            <a:pPr lvl="1" eaLnBrk="1" hangingPunct="1">
              <a:lnSpc>
                <a:spcPct val="90000"/>
              </a:lnSpc>
            </a:pPr>
            <a:r>
              <a:rPr lang="en-US" sz="2400" dirty="0" smtClean="0"/>
              <a:t>Fuels &amp; Mining products 		96.1%</a:t>
            </a:r>
          </a:p>
          <a:p>
            <a:pPr lvl="1" eaLnBrk="1" hangingPunct="1">
              <a:lnSpc>
                <a:spcPct val="90000"/>
              </a:lnSpc>
            </a:pPr>
            <a:r>
              <a:rPr lang="en-US" sz="2400" dirty="0" smtClean="0"/>
              <a:t>Manufacturing 			  3.7%</a:t>
            </a:r>
          </a:p>
          <a:p>
            <a:pPr lvl="1" eaLnBrk="1" hangingPunct="1">
              <a:lnSpc>
                <a:spcPct val="90000"/>
              </a:lnSpc>
            </a:pPr>
            <a:r>
              <a:rPr lang="en-US" sz="2400" dirty="0" smtClean="0"/>
              <a:t>Agriculture				  0.2%</a:t>
            </a:r>
          </a:p>
          <a:p>
            <a:pPr eaLnBrk="1" hangingPunct="1">
              <a:lnSpc>
                <a:spcPct val="90000"/>
              </a:lnSpc>
            </a:pPr>
            <a:endParaRPr lang="en-US" sz="2600" dirty="0" smtClean="0"/>
          </a:p>
          <a:p>
            <a:pPr eaLnBrk="1" hangingPunct="1">
              <a:lnSpc>
                <a:spcPct val="90000"/>
              </a:lnSpc>
              <a:buNone/>
            </a:pPr>
            <a:r>
              <a:rPr lang="en-US" sz="2600" b="1" dirty="0" smtClean="0">
                <a:effectLst>
                  <a:outerShdw blurRad="38100" dist="38100" dir="2700000" algn="tl">
                    <a:srgbClr val="000000">
                      <a:alpha val="43137"/>
                    </a:srgbClr>
                  </a:outerShdw>
                </a:effectLst>
                <a:latin typeface="Arial" pitchFamily="34" charset="0"/>
                <a:cs typeface="Arial" pitchFamily="34" charset="0"/>
              </a:rPr>
              <a:t>Kuwait Main Trading Partners </a:t>
            </a:r>
            <a:r>
              <a:rPr lang="en-US" sz="2600" dirty="0" smtClean="0"/>
              <a:t>(Exports to):</a:t>
            </a:r>
          </a:p>
          <a:p>
            <a:pPr lvl="1" eaLnBrk="1" hangingPunct="1">
              <a:lnSpc>
                <a:spcPct val="90000"/>
              </a:lnSpc>
            </a:pPr>
            <a:r>
              <a:rPr lang="en-US" sz="2400" dirty="0" smtClean="0"/>
              <a:t>Japan 					20.3%</a:t>
            </a:r>
          </a:p>
          <a:p>
            <a:pPr lvl="1" eaLnBrk="1" hangingPunct="1">
              <a:lnSpc>
                <a:spcPct val="90000"/>
              </a:lnSpc>
            </a:pPr>
            <a:r>
              <a:rPr lang="en-US" sz="2400" dirty="0" smtClean="0"/>
              <a:t>USA 					11.0%</a:t>
            </a:r>
          </a:p>
          <a:p>
            <a:pPr lvl="1" eaLnBrk="1" hangingPunct="1">
              <a:lnSpc>
                <a:spcPct val="90000"/>
              </a:lnSpc>
            </a:pPr>
            <a:r>
              <a:rPr lang="en-US" sz="2400" dirty="0" smtClean="0"/>
              <a:t>EU(27)			  		  7.8%</a:t>
            </a:r>
          </a:p>
          <a:p>
            <a:pPr lvl="1" eaLnBrk="1" hangingPunct="1">
              <a:lnSpc>
                <a:spcPct val="90000"/>
              </a:lnSpc>
            </a:pPr>
            <a:r>
              <a:rPr lang="en-US" sz="2400" dirty="0" smtClean="0"/>
              <a:t>Taipei, Chinese	  		  3.8%</a:t>
            </a:r>
          </a:p>
          <a:p>
            <a:pPr lvl="1" eaLnBrk="1" hangingPunct="1">
              <a:lnSpc>
                <a:spcPct val="90000"/>
              </a:lnSpc>
            </a:pPr>
            <a:r>
              <a:rPr lang="en-US" sz="2400" dirty="0" smtClean="0"/>
              <a:t>Singapore		  		  2.2%</a:t>
            </a:r>
          </a:p>
          <a:p>
            <a:pPr lvl="1" eaLnBrk="1" hangingPunct="1">
              <a:lnSpc>
                <a:spcPct val="90000"/>
              </a:lnSpc>
              <a:buFont typeface="Wingdings" pitchFamily="2" charset="2"/>
              <a:buNone/>
            </a:pPr>
            <a:endParaRPr lang="en-US" sz="2400" dirty="0" smtClean="0"/>
          </a:p>
          <a:p>
            <a:pPr eaLnBrk="1" hangingPunct="1">
              <a:lnSpc>
                <a:spcPct val="90000"/>
              </a:lnSpc>
              <a:buFont typeface="Wingdings" pitchFamily="2" charset="2"/>
              <a:buNone/>
            </a:pPr>
            <a:endParaRPr lang="en-US" sz="2600" dirty="0" smtClean="0"/>
          </a:p>
        </p:txBody>
      </p:sp>
      <p:sp>
        <p:nvSpPr>
          <p:cNvPr id="13314" name="Slide Number Placeholder 5"/>
          <p:cNvSpPr>
            <a:spLocks noGrp="1"/>
          </p:cNvSpPr>
          <p:nvPr>
            <p:ph type="sldNum" sz="quarter" idx="12"/>
          </p:nvPr>
        </p:nvSpPr>
        <p:spPr/>
        <p:txBody>
          <a:bodyPr/>
          <a:lstStyle/>
          <a:p>
            <a:pPr>
              <a:defRPr/>
            </a:pPr>
            <a:fld id="{4AE05351-FB06-4C1F-8636-FC3760C585A3}" type="slidenum">
              <a:rPr lang="ar-SA"/>
              <a:pPr>
                <a:defRPr/>
              </a:pPr>
              <a:t>5</a:t>
            </a:fld>
            <a:endParaRPr lang="en-US"/>
          </a:p>
        </p:txBody>
      </p:sp>
      <p:sp>
        <p:nvSpPr>
          <p:cNvPr id="12293" name="Text Box 13"/>
          <p:cNvSpPr txBox="1">
            <a:spLocks noChangeArrowheads="1"/>
          </p:cNvSpPr>
          <p:nvPr/>
        </p:nvSpPr>
        <p:spPr bwMode="auto">
          <a:xfrm>
            <a:off x="2743200" y="6324600"/>
            <a:ext cx="2514600" cy="304800"/>
          </a:xfrm>
          <a:prstGeom prst="rect">
            <a:avLst/>
          </a:prstGeom>
          <a:noFill/>
          <a:ln w="9525">
            <a:noFill/>
            <a:miter lim="800000"/>
            <a:headEnd/>
            <a:tailEnd/>
          </a:ln>
        </p:spPr>
        <p:txBody>
          <a:bodyPr>
            <a:spAutoFit/>
          </a:bodyPr>
          <a:lstStyle/>
          <a:p>
            <a:pPr>
              <a:spcBef>
                <a:spcPct val="50000"/>
              </a:spcBef>
            </a:pPr>
            <a:r>
              <a:rPr lang="en-US" sz="1400"/>
              <a:t>WTO, ITS, 2008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524000" y="190500"/>
            <a:ext cx="7315200" cy="1409700"/>
          </a:xfrm>
        </p:spPr>
        <p:txBody>
          <a:bodyPr rtlCol="0">
            <a:normAutofit/>
          </a:bodyPr>
          <a:lstStyle/>
          <a:p>
            <a:pPr eaLnBrk="1" fontAlgn="auto" hangingPunct="1">
              <a:spcAft>
                <a:spcPts val="0"/>
              </a:spcAft>
              <a:defRPr/>
            </a:pPr>
            <a:r>
              <a:rPr lang="en-US" sz="3200" b="1" dirty="0" smtClean="0">
                <a:solidFill>
                  <a:srgbClr val="FF0000"/>
                </a:solidFill>
                <a:effectLst>
                  <a:outerShdw blurRad="38100" dist="38100" dir="2700000" algn="tl">
                    <a:srgbClr val="000000">
                      <a:alpha val="43137"/>
                    </a:srgbClr>
                  </a:outerShdw>
                </a:effectLst>
              </a:rPr>
              <a:t>Kuwait</a:t>
            </a:r>
            <a:r>
              <a:rPr lang="en-US" sz="3200" b="1" dirty="0" smtClean="0">
                <a:effectLst>
                  <a:outerShdw blurRad="38100" dist="38100" dir="2700000" algn="tl">
                    <a:srgbClr val="000000">
                      <a:alpha val="43137"/>
                    </a:srgbClr>
                  </a:outerShdw>
                </a:effectLst>
              </a:rPr>
              <a:t>  External Relations  </a:t>
            </a:r>
            <a:br>
              <a:rPr lang="en-US" sz="3200" b="1" dirty="0" smtClean="0">
                <a:effectLst>
                  <a:outerShdw blurRad="38100" dist="38100" dir="2700000" algn="tl">
                    <a:srgbClr val="000000">
                      <a:alpha val="43137"/>
                    </a:srgbClr>
                  </a:outerShdw>
                </a:effectLst>
              </a:rPr>
            </a:br>
            <a:r>
              <a:rPr lang="en-US" sz="2000" dirty="0" smtClean="0"/>
              <a:t>2007 </a:t>
            </a:r>
            <a:endParaRPr lang="en-US" sz="3200" dirty="0" smtClean="0"/>
          </a:p>
        </p:txBody>
      </p:sp>
      <p:sp>
        <p:nvSpPr>
          <p:cNvPr id="13315" name="Rectangle 3"/>
          <p:cNvSpPr>
            <a:spLocks noGrp="1" noChangeArrowheads="1"/>
          </p:cNvSpPr>
          <p:nvPr>
            <p:ph idx="1"/>
          </p:nvPr>
        </p:nvSpPr>
        <p:spPr>
          <a:xfrm>
            <a:off x="1524000" y="1676400"/>
            <a:ext cx="7010400" cy="4572000"/>
          </a:xfrm>
        </p:spPr>
        <p:txBody>
          <a:bodyPr/>
          <a:lstStyle/>
          <a:p>
            <a:pPr eaLnBrk="1" hangingPunct="1">
              <a:lnSpc>
                <a:spcPct val="80000"/>
              </a:lnSpc>
            </a:pPr>
            <a:r>
              <a:rPr lang="en-US" sz="2400" dirty="0" smtClean="0"/>
              <a:t>Imports by commodities groups: </a:t>
            </a:r>
          </a:p>
          <a:p>
            <a:pPr lvl="1" eaLnBrk="1" hangingPunct="1">
              <a:lnSpc>
                <a:spcPct val="80000"/>
              </a:lnSpc>
            </a:pPr>
            <a:r>
              <a:rPr lang="en-US" sz="2400" dirty="0" smtClean="0"/>
              <a:t>Fuels &amp; Mining products 		    2.3%</a:t>
            </a:r>
          </a:p>
          <a:p>
            <a:pPr lvl="1" eaLnBrk="1" hangingPunct="1">
              <a:lnSpc>
                <a:spcPct val="80000"/>
              </a:lnSpc>
            </a:pPr>
            <a:r>
              <a:rPr lang="en-US" sz="2400" dirty="0" smtClean="0"/>
              <a:t>Manufacturing 			  85.7%</a:t>
            </a:r>
          </a:p>
          <a:p>
            <a:pPr lvl="1" eaLnBrk="1" hangingPunct="1">
              <a:lnSpc>
                <a:spcPct val="80000"/>
              </a:lnSpc>
            </a:pPr>
            <a:r>
              <a:rPr lang="en-US" sz="2400" dirty="0" smtClean="0"/>
              <a:t>Agriculture				  12.0%</a:t>
            </a:r>
          </a:p>
          <a:p>
            <a:pPr eaLnBrk="1" hangingPunct="1">
              <a:lnSpc>
                <a:spcPct val="80000"/>
              </a:lnSpc>
              <a:buNone/>
            </a:pPr>
            <a:r>
              <a:rPr lang="en-US" sz="2400" b="1" dirty="0" smtClean="0">
                <a:effectLst>
                  <a:outerShdw blurRad="38100" dist="38100" dir="2700000" algn="tl">
                    <a:srgbClr val="000000">
                      <a:alpha val="43137"/>
                    </a:srgbClr>
                  </a:outerShdw>
                </a:effectLst>
              </a:rPr>
              <a:t>Kuwait Main Trading Partners </a:t>
            </a:r>
            <a:r>
              <a:rPr lang="en-US" sz="2400" dirty="0" smtClean="0"/>
              <a:t>(Imports from):</a:t>
            </a:r>
          </a:p>
          <a:p>
            <a:pPr lvl="1" eaLnBrk="1" hangingPunct="1">
              <a:lnSpc>
                <a:spcPct val="80000"/>
              </a:lnSpc>
            </a:pPr>
            <a:r>
              <a:rPr lang="en-US" sz="2400" dirty="0" smtClean="0"/>
              <a:t>EU(27)					33.2%</a:t>
            </a:r>
            <a:endParaRPr lang="en-US" sz="2400" dirty="0" smtClean="0">
              <a:solidFill>
                <a:srgbClr val="CC0000"/>
              </a:solidFill>
            </a:endParaRPr>
          </a:p>
          <a:p>
            <a:pPr lvl="1" eaLnBrk="1" hangingPunct="1">
              <a:lnSpc>
                <a:spcPct val="80000"/>
              </a:lnSpc>
            </a:pPr>
            <a:r>
              <a:rPr lang="en-US" sz="2400" dirty="0" smtClean="0"/>
              <a:t>USA 					10.6%</a:t>
            </a:r>
          </a:p>
          <a:p>
            <a:pPr lvl="1" eaLnBrk="1" hangingPunct="1">
              <a:lnSpc>
                <a:spcPct val="80000"/>
              </a:lnSpc>
            </a:pPr>
            <a:r>
              <a:rPr lang="en-US" sz="2400" dirty="0" smtClean="0"/>
              <a:t>Japan 			  		  9.6%</a:t>
            </a:r>
          </a:p>
          <a:p>
            <a:pPr lvl="1" eaLnBrk="1" hangingPunct="1">
              <a:lnSpc>
                <a:spcPct val="80000"/>
              </a:lnSpc>
            </a:pPr>
            <a:r>
              <a:rPr lang="en-US" sz="2400" dirty="0" smtClean="0"/>
              <a:t>Saudi Arabia				  6.5%</a:t>
            </a:r>
          </a:p>
          <a:p>
            <a:pPr lvl="1" eaLnBrk="1" hangingPunct="1">
              <a:lnSpc>
                <a:spcPct val="80000"/>
              </a:lnSpc>
            </a:pPr>
            <a:r>
              <a:rPr lang="en-US" sz="2400" dirty="0" smtClean="0"/>
              <a:t>China					  4.4%</a:t>
            </a:r>
          </a:p>
          <a:p>
            <a:pPr lvl="1" eaLnBrk="1" hangingPunct="1">
              <a:lnSpc>
                <a:spcPct val="80000"/>
              </a:lnSpc>
            </a:pPr>
            <a:endParaRPr lang="en-US" sz="2400" dirty="0" smtClean="0"/>
          </a:p>
          <a:p>
            <a:pPr lvl="1" eaLnBrk="1" hangingPunct="1">
              <a:lnSpc>
                <a:spcPct val="80000"/>
              </a:lnSpc>
              <a:buFont typeface="Wingdings" pitchFamily="2" charset="2"/>
              <a:buNone/>
            </a:pPr>
            <a:r>
              <a:rPr lang="en-US" sz="1800" dirty="0" smtClean="0"/>
              <a:t>			</a:t>
            </a:r>
          </a:p>
        </p:txBody>
      </p:sp>
      <p:sp>
        <p:nvSpPr>
          <p:cNvPr id="14338" name="Slide Number Placeholder 5"/>
          <p:cNvSpPr>
            <a:spLocks noGrp="1"/>
          </p:cNvSpPr>
          <p:nvPr>
            <p:ph type="sldNum" sz="quarter" idx="12"/>
          </p:nvPr>
        </p:nvSpPr>
        <p:spPr/>
        <p:txBody>
          <a:bodyPr/>
          <a:lstStyle/>
          <a:p>
            <a:pPr>
              <a:defRPr/>
            </a:pPr>
            <a:fld id="{10718CD1-23D2-4EF6-9244-531E57F99DF2}" type="slidenum">
              <a:rPr lang="ar-SA"/>
              <a:pPr>
                <a:defRPr/>
              </a:pPr>
              <a:t>6</a:t>
            </a:fld>
            <a:endParaRPr lang="en-US"/>
          </a:p>
        </p:txBody>
      </p:sp>
      <p:sp>
        <p:nvSpPr>
          <p:cNvPr id="13317" name="Text Box 4"/>
          <p:cNvSpPr txBox="1">
            <a:spLocks noChangeArrowheads="1"/>
          </p:cNvSpPr>
          <p:nvPr/>
        </p:nvSpPr>
        <p:spPr bwMode="auto">
          <a:xfrm>
            <a:off x="2209800" y="6240463"/>
            <a:ext cx="2362200" cy="366712"/>
          </a:xfrm>
          <a:prstGeom prst="rect">
            <a:avLst/>
          </a:prstGeom>
          <a:noFill/>
          <a:ln w="9525">
            <a:noFill/>
            <a:miter lim="800000"/>
            <a:headEnd/>
            <a:tailEnd/>
          </a:ln>
        </p:spPr>
        <p:txBody>
          <a:bodyPr>
            <a:spAutoFit/>
          </a:bodyPr>
          <a:lstStyle/>
          <a:p>
            <a:pPr>
              <a:spcBef>
                <a:spcPct val="50000"/>
              </a:spcBef>
            </a:pPr>
            <a:r>
              <a:rPr lang="en-US"/>
              <a:t>WTO, ITS, 2008</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1447800" y="190500"/>
            <a:ext cx="7239000" cy="1527175"/>
          </a:xfrm>
        </p:spPr>
        <p:txBody>
          <a:bodyPr rtlCol="0">
            <a:normAutofit/>
          </a:bodyPr>
          <a:lstStyle/>
          <a:p>
            <a:pPr eaLnBrk="1" fontAlgn="auto" hangingPunct="1">
              <a:spcAft>
                <a:spcPts val="0"/>
              </a:spcAft>
              <a:defRPr/>
            </a:pPr>
            <a:r>
              <a:rPr lang="en-US" sz="3200" b="1" dirty="0" smtClean="0">
                <a:solidFill>
                  <a:srgbClr val="FF0000"/>
                </a:solidFill>
                <a:effectLst>
                  <a:outerShdw blurRad="38100" dist="38100" dir="2700000" algn="tl">
                    <a:srgbClr val="000000">
                      <a:alpha val="43137"/>
                    </a:srgbClr>
                  </a:outerShdw>
                </a:effectLst>
              </a:rPr>
              <a:t>Kuwait </a:t>
            </a:r>
            <a:r>
              <a:rPr lang="en-US" sz="3200" b="1" dirty="0" smtClean="0">
                <a:effectLst>
                  <a:outerShdw blurRad="38100" dist="38100" dir="2700000" algn="tl">
                    <a:srgbClr val="000000">
                      <a:alpha val="43137"/>
                    </a:srgbClr>
                  </a:outerShdw>
                </a:effectLst>
              </a:rPr>
              <a:t> Sovereign Rating</a:t>
            </a:r>
          </a:p>
        </p:txBody>
      </p:sp>
      <p:sp>
        <p:nvSpPr>
          <p:cNvPr id="14339" name="Rectangle 3"/>
          <p:cNvSpPr>
            <a:spLocks noGrp="1" noChangeArrowheads="1"/>
          </p:cNvSpPr>
          <p:nvPr>
            <p:ph idx="1"/>
          </p:nvPr>
        </p:nvSpPr>
        <p:spPr>
          <a:xfrm>
            <a:off x="1447800" y="1676400"/>
            <a:ext cx="7010400" cy="4876800"/>
          </a:xfrm>
        </p:spPr>
        <p:txBody>
          <a:bodyPr/>
          <a:lstStyle/>
          <a:p>
            <a:pPr eaLnBrk="1" hangingPunct="1">
              <a:lnSpc>
                <a:spcPct val="80000"/>
              </a:lnSpc>
              <a:buFont typeface="Wingdings" pitchFamily="2" charset="2"/>
              <a:buNone/>
            </a:pPr>
            <a:endParaRPr lang="en-US" sz="2000" i="1" dirty="0" smtClean="0"/>
          </a:p>
          <a:p>
            <a:pPr eaLnBrk="1" hangingPunct="1">
              <a:lnSpc>
                <a:spcPct val="80000"/>
              </a:lnSpc>
              <a:buFont typeface="Wingdings" pitchFamily="2" charset="2"/>
              <a:buNone/>
            </a:pPr>
            <a:r>
              <a:rPr lang="en-US" sz="2000" b="1" dirty="0" smtClean="0">
                <a:solidFill>
                  <a:srgbClr val="990033"/>
                </a:solidFill>
              </a:rPr>
              <a:t>S&amp;P Sovereign Rating</a:t>
            </a:r>
          </a:p>
          <a:p>
            <a:pPr eaLnBrk="1" hangingPunct="1">
              <a:lnSpc>
                <a:spcPct val="80000"/>
              </a:lnSpc>
              <a:buFont typeface="Wingdings" pitchFamily="2" charset="2"/>
              <a:buNone/>
            </a:pPr>
            <a:r>
              <a:rPr lang="en-CA" sz="2000" dirty="0" smtClean="0"/>
              <a:t>Foreign &amp; Local currency  AA-/Stable/A-1+ </a:t>
            </a:r>
          </a:p>
          <a:p>
            <a:pPr eaLnBrk="1" hangingPunct="1">
              <a:lnSpc>
                <a:spcPct val="80000"/>
              </a:lnSpc>
              <a:buFont typeface="Wingdings" pitchFamily="2" charset="2"/>
              <a:buNone/>
            </a:pPr>
            <a:endParaRPr lang="en-US" sz="2000" i="1" dirty="0" smtClean="0"/>
          </a:p>
          <a:p>
            <a:pPr eaLnBrk="1" hangingPunct="1">
              <a:lnSpc>
                <a:spcPct val="80000"/>
              </a:lnSpc>
              <a:buFont typeface="Wingdings" pitchFamily="2" charset="2"/>
              <a:buNone/>
            </a:pPr>
            <a:r>
              <a:rPr lang="en-US" sz="2000" b="1" dirty="0" smtClean="0">
                <a:solidFill>
                  <a:srgbClr val="990033"/>
                </a:solidFill>
              </a:rPr>
              <a:t>Moody's Sovereign Rating</a:t>
            </a:r>
          </a:p>
          <a:p>
            <a:pPr eaLnBrk="1" hangingPunct="1">
              <a:lnSpc>
                <a:spcPct val="80000"/>
              </a:lnSpc>
              <a:buFont typeface="Wingdings" pitchFamily="2" charset="2"/>
              <a:buNone/>
            </a:pPr>
            <a:r>
              <a:rPr lang="en-CA" sz="2000" dirty="0" smtClean="0"/>
              <a:t>Foreign&amp; local currency government bond ratings, Aa2</a:t>
            </a:r>
          </a:p>
          <a:p>
            <a:pPr eaLnBrk="1" hangingPunct="1">
              <a:lnSpc>
                <a:spcPct val="80000"/>
              </a:lnSpc>
              <a:buFont typeface="Wingdings" pitchFamily="2" charset="2"/>
              <a:buNone/>
            </a:pPr>
            <a:r>
              <a:rPr lang="en-CA" sz="2000" dirty="0" smtClean="0"/>
              <a:t>with a stable outlook</a:t>
            </a:r>
          </a:p>
          <a:p>
            <a:pPr eaLnBrk="1" hangingPunct="1">
              <a:lnSpc>
                <a:spcPct val="80000"/>
              </a:lnSpc>
              <a:buFont typeface="Wingdings" pitchFamily="2" charset="2"/>
              <a:buNone/>
            </a:pPr>
            <a:endParaRPr lang="en-CA" sz="2000" dirty="0" smtClean="0"/>
          </a:p>
          <a:p>
            <a:pPr eaLnBrk="1" hangingPunct="1">
              <a:lnSpc>
                <a:spcPct val="80000"/>
              </a:lnSpc>
              <a:buFont typeface="Wingdings" pitchFamily="2" charset="2"/>
              <a:buNone/>
            </a:pPr>
            <a:r>
              <a:rPr lang="en-CA" sz="2000" b="1" dirty="0" smtClean="0">
                <a:solidFill>
                  <a:srgbClr val="990033"/>
                </a:solidFill>
                <a:latin typeface="Arial" pitchFamily="34" charset="0"/>
                <a:cs typeface="Arial" pitchFamily="34" charset="0"/>
              </a:rPr>
              <a:t>Fitch….</a:t>
            </a:r>
          </a:p>
          <a:p>
            <a:pPr eaLnBrk="1" hangingPunct="1">
              <a:lnSpc>
                <a:spcPct val="80000"/>
              </a:lnSpc>
              <a:buFont typeface="Wingdings" pitchFamily="2" charset="2"/>
              <a:buNone/>
            </a:pPr>
            <a:endParaRPr lang="en-CA" sz="2000" b="1" dirty="0" smtClean="0">
              <a:solidFill>
                <a:srgbClr val="990033"/>
              </a:solidFill>
              <a:latin typeface="Arial" pitchFamily="34" charset="0"/>
              <a:cs typeface="Arial" pitchFamily="34" charset="0"/>
            </a:endParaRPr>
          </a:p>
          <a:p>
            <a:pPr eaLnBrk="1" hangingPunct="1">
              <a:lnSpc>
                <a:spcPct val="80000"/>
              </a:lnSpc>
              <a:buFont typeface="Wingdings" pitchFamily="2" charset="2"/>
              <a:buNone/>
            </a:pPr>
            <a:r>
              <a:rPr lang="en-CA" b="1" dirty="0" smtClean="0">
                <a:solidFill>
                  <a:srgbClr val="990033"/>
                </a:solidFill>
                <a:latin typeface="Arial" pitchFamily="34" charset="0"/>
                <a:cs typeface="Arial" pitchFamily="34" charset="0"/>
              </a:rPr>
              <a:t>Kuwait Country Credit Risk Rating</a:t>
            </a:r>
          </a:p>
          <a:p>
            <a:pPr eaLnBrk="1" hangingPunct="1">
              <a:lnSpc>
                <a:spcPct val="80000"/>
              </a:lnSpc>
              <a:buFont typeface="Wingdings" pitchFamily="2" charset="2"/>
              <a:buNone/>
            </a:pPr>
            <a:r>
              <a:rPr lang="en-US" sz="2000" b="1" dirty="0" err="1" smtClean="0">
                <a:solidFill>
                  <a:srgbClr val="990033"/>
                </a:solidFill>
              </a:rPr>
              <a:t>Coface@Rating</a:t>
            </a:r>
            <a:r>
              <a:rPr lang="en-US" sz="2000" b="1" dirty="0" smtClean="0">
                <a:solidFill>
                  <a:srgbClr val="990033"/>
                </a:solidFill>
              </a:rPr>
              <a:t>: A2</a:t>
            </a:r>
          </a:p>
          <a:p>
            <a:pPr eaLnBrk="1" hangingPunct="1">
              <a:lnSpc>
                <a:spcPct val="80000"/>
              </a:lnSpc>
              <a:buFont typeface="Wingdings" pitchFamily="2" charset="2"/>
              <a:buNone/>
            </a:pPr>
            <a:r>
              <a:rPr lang="en-US" sz="2000" i="1" dirty="0" smtClean="0"/>
              <a:t>The political and economic situation is </a:t>
            </a:r>
            <a:r>
              <a:rPr lang="en-US" sz="2000" i="1" u="sng" dirty="0" smtClean="0"/>
              <a:t>good</a:t>
            </a:r>
            <a:r>
              <a:rPr lang="en-US" sz="2000" i="1" dirty="0" smtClean="0"/>
              <a:t>. A basically</a:t>
            </a:r>
          </a:p>
          <a:p>
            <a:pPr eaLnBrk="1" hangingPunct="1">
              <a:lnSpc>
                <a:spcPct val="80000"/>
              </a:lnSpc>
              <a:buFont typeface="Wingdings" pitchFamily="2" charset="2"/>
              <a:buNone/>
            </a:pPr>
            <a:r>
              <a:rPr lang="en-US" sz="2000" i="1" dirty="0" smtClean="0"/>
              <a:t>stable and efficient business environment nonetheless</a:t>
            </a:r>
          </a:p>
          <a:p>
            <a:pPr eaLnBrk="1" hangingPunct="1">
              <a:lnSpc>
                <a:spcPct val="80000"/>
              </a:lnSpc>
              <a:buFont typeface="Wingdings" pitchFamily="2" charset="2"/>
              <a:buNone/>
            </a:pPr>
            <a:r>
              <a:rPr lang="en-US" sz="2000" i="1" dirty="0" smtClean="0"/>
              <a:t>leaves room for improvement. Corporate default probability</a:t>
            </a:r>
          </a:p>
          <a:p>
            <a:pPr eaLnBrk="1" hangingPunct="1">
              <a:lnSpc>
                <a:spcPct val="80000"/>
              </a:lnSpc>
              <a:buFont typeface="Wingdings" pitchFamily="2" charset="2"/>
              <a:buNone/>
            </a:pPr>
            <a:r>
              <a:rPr lang="en-US" sz="2000" i="1" dirty="0" smtClean="0"/>
              <a:t>is </a:t>
            </a:r>
            <a:r>
              <a:rPr lang="en-US" sz="2000" i="1" u="sng" dirty="0" smtClean="0"/>
              <a:t>low on average</a:t>
            </a:r>
            <a:r>
              <a:rPr lang="en-US" sz="2000" i="1" dirty="0" smtClean="0"/>
              <a:t>.</a:t>
            </a:r>
          </a:p>
          <a:p>
            <a:pPr eaLnBrk="1" hangingPunct="1">
              <a:lnSpc>
                <a:spcPct val="80000"/>
              </a:lnSpc>
              <a:buFont typeface="Wingdings" pitchFamily="2" charset="2"/>
              <a:buNone/>
            </a:pPr>
            <a:endParaRPr lang="en-CA" sz="2000" b="1" dirty="0" smtClean="0">
              <a:solidFill>
                <a:srgbClr val="990033"/>
              </a:solidFill>
              <a:latin typeface="Arial" pitchFamily="34" charset="0"/>
              <a:cs typeface="Arial" pitchFamily="34" charset="0"/>
            </a:endParaRPr>
          </a:p>
          <a:p>
            <a:pPr eaLnBrk="1" hangingPunct="1">
              <a:lnSpc>
                <a:spcPct val="80000"/>
              </a:lnSpc>
              <a:buFont typeface="Wingdings" pitchFamily="2" charset="2"/>
              <a:buNone/>
            </a:pPr>
            <a:endParaRPr lang="en-CA" sz="2000" dirty="0" smtClean="0"/>
          </a:p>
          <a:p>
            <a:pPr eaLnBrk="1" hangingPunct="1">
              <a:lnSpc>
                <a:spcPct val="80000"/>
              </a:lnSpc>
              <a:buFont typeface="Wingdings" pitchFamily="2" charset="2"/>
              <a:buNone/>
            </a:pPr>
            <a:r>
              <a:rPr lang="en-CA" sz="2000" dirty="0" smtClean="0"/>
              <a:t> </a:t>
            </a:r>
            <a:r>
              <a:rPr lang="en-US" sz="2000" i="1" dirty="0" smtClean="0"/>
              <a:t/>
            </a:r>
            <a:br>
              <a:rPr lang="en-US" sz="2000" i="1" dirty="0" smtClean="0"/>
            </a:br>
            <a:r>
              <a:rPr lang="en-US" sz="1100" i="1" dirty="0" smtClean="0"/>
              <a:t/>
            </a:r>
            <a:br>
              <a:rPr lang="en-US" sz="1100" i="1" dirty="0" smtClean="0"/>
            </a:br>
            <a:endParaRPr lang="en-US" sz="1100" i="1" dirty="0" smtClean="0"/>
          </a:p>
        </p:txBody>
      </p:sp>
      <p:sp>
        <p:nvSpPr>
          <p:cNvPr id="15362" name="Slide Number Placeholder 5"/>
          <p:cNvSpPr>
            <a:spLocks noGrp="1"/>
          </p:cNvSpPr>
          <p:nvPr>
            <p:ph type="sldNum" sz="quarter" idx="12"/>
          </p:nvPr>
        </p:nvSpPr>
        <p:spPr/>
        <p:txBody>
          <a:bodyPr/>
          <a:lstStyle/>
          <a:p>
            <a:pPr>
              <a:defRPr/>
            </a:pPr>
            <a:fld id="{E3CCF0B4-46F2-49DE-8E07-9E536490DDFF}" type="slidenum">
              <a:rPr lang="ar-SA"/>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4"/>
          <p:cNvSpPr>
            <a:spLocks noGrp="1"/>
          </p:cNvSpPr>
          <p:nvPr>
            <p:ph type="title"/>
          </p:nvPr>
        </p:nvSpPr>
        <p:spPr>
          <a:xfrm>
            <a:off x="1447800" y="190500"/>
            <a:ext cx="7315200" cy="1333500"/>
          </a:xfrm>
        </p:spPr>
        <p:txBody>
          <a:bodyPr rtlCol="0">
            <a:normAutofit fontScale="90000"/>
          </a:bodyPr>
          <a:lstStyle/>
          <a:p>
            <a:pPr eaLnBrk="1" fontAlgn="auto" hangingPunct="1">
              <a:spcAft>
                <a:spcPts val="0"/>
              </a:spcAft>
              <a:defRPr/>
            </a:pPr>
            <a:r>
              <a:rPr lang="en-CA" sz="3200" b="1" dirty="0" smtClean="0">
                <a:solidFill>
                  <a:srgbClr val="FF0000"/>
                </a:solidFill>
                <a:effectLst>
                  <a:outerShdw blurRad="38100" dist="38100" dir="2700000" algn="tl">
                    <a:srgbClr val="000000">
                      <a:alpha val="43137"/>
                    </a:srgbClr>
                  </a:outerShdw>
                </a:effectLst>
              </a:rPr>
              <a:t>Kuwait</a:t>
            </a:r>
            <a:r>
              <a:rPr lang="en-CA" sz="3200" b="1" dirty="0" smtClean="0">
                <a:effectLst>
                  <a:outerShdw blurRad="38100" dist="38100" dir="2700000" algn="tl">
                    <a:srgbClr val="000000">
                      <a:alpha val="43137"/>
                    </a:srgbClr>
                  </a:outerShdw>
                </a:effectLst>
              </a:rPr>
              <a:t> Ranks within the top 30% countries in International Indices 2009 ...</a:t>
            </a:r>
            <a:r>
              <a:rPr lang="en-CA" sz="2400" i="1" dirty="0" smtClean="0">
                <a:effectLst>
                  <a:outerShdw blurRad="38100" dist="38100" dir="2700000" algn="tl">
                    <a:srgbClr val="000000">
                      <a:alpha val="43137"/>
                    </a:srgbClr>
                  </a:outerShdw>
                </a:effectLst>
              </a:rPr>
              <a:t>except corruption</a:t>
            </a:r>
          </a:p>
        </p:txBody>
      </p:sp>
      <p:graphicFrame>
        <p:nvGraphicFramePr>
          <p:cNvPr id="7" name="Content Placeholder 6"/>
          <p:cNvGraphicFramePr>
            <a:graphicFrameLocks noGrp="1"/>
          </p:cNvGraphicFramePr>
          <p:nvPr>
            <p:ph idx="1"/>
          </p:nvPr>
        </p:nvGraphicFramePr>
        <p:xfrm>
          <a:off x="1524000" y="1676400"/>
          <a:ext cx="7010400" cy="4377819"/>
        </p:xfrm>
        <a:graphic>
          <a:graphicData uri="http://schemas.openxmlformats.org/drawingml/2006/table">
            <a:tbl>
              <a:tblPr firstRow="1" bandRow="1">
                <a:tableStyleId>{5C22544A-7EE6-4342-B048-85BDC9FD1C3A}</a:tableStyleId>
              </a:tblPr>
              <a:tblGrid>
                <a:gridCol w="457200"/>
                <a:gridCol w="3505200"/>
                <a:gridCol w="1295400"/>
                <a:gridCol w="1752600"/>
              </a:tblGrid>
              <a:tr h="972849">
                <a:tc>
                  <a:txBody>
                    <a:bodyPr/>
                    <a:lstStyle/>
                    <a:p>
                      <a:pPr algn="ctr"/>
                      <a:r>
                        <a:rPr lang="en-CA" dirty="0" smtClean="0">
                          <a:solidFill>
                            <a:schemeClr val="tx2"/>
                          </a:solidFill>
                        </a:rPr>
                        <a:t>#</a:t>
                      </a:r>
                      <a:endParaRPr lang="en-CA" dirty="0">
                        <a:solidFill>
                          <a:schemeClr val="tx2"/>
                        </a:solidFill>
                      </a:endParaRPr>
                    </a:p>
                  </a:txBody>
                  <a:tcPr>
                    <a:solidFill>
                      <a:schemeClr val="tx1">
                        <a:lumMod val="20000"/>
                        <a:lumOff val="80000"/>
                      </a:schemeClr>
                    </a:solidFill>
                  </a:tcPr>
                </a:tc>
                <a:tc>
                  <a:txBody>
                    <a:bodyPr/>
                    <a:lstStyle/>
                    <a:p>
                      <a:pPr algn="ctr"/>
                      <a:r>
                        <a:rPr lang="en-CA" dirty="0" smtClean="0">
                          <a:solidFill>
                            <a:schemeClr val="tx2"/>
                          </a:solidFill>
                        </a:rPr>
                        <a:t>Index</a:t>
                      </a:r>
                      <a:endParaRPr lang="en-CA" dirty="0">
                        <a:solidFill>
                          <a:schemeClr val="tx2"/>
                        </a:solidFill>
                      </a:endParaRPr>
                    </a:p>
                  </a:txBody>
                  <a:tcPr>
                    <a:solidFill>
                      <a:schemeClr val="tx1">
                        <a:lumMod val="20000"/>
                        <a:lumOff val="80000"/>
                      </a:schemeClr>
                    </a:solidFill>
                  </a:tcPr>
                </a:tc>
                <a:tc>
                  <a:txBody>
                    <a:bodyPr/>
                    <a:lstStyle/>
                    <a:p>
                      <a:pPr algn="ctr"/>
                      <a:r>
                        <a:rPr lang="en-CA" dirty="0" smtClean="0">
                          <a:solidFill>
                            <a:schemeClr val="tx2"/>
                          </a:solidFill>
                        </a:rPr>
                        <a:t>Rank</a:t>
                      </a:r>
                      <a:r>
                        <a:rPr lang="en-CA" baseline="0" dirty="0" smtClean="0">
                          <a:solidFill>
                            <a:schemeClr val="tx2"/>
                          </a:solidFill>
                        </a:rPr>
                        <a:t> No.</a:t>
                      </a:r>
                    </a:p>
                    <a:p>
                      <a:pPr algn="ctr"/>
                      <a:r>
                        <a:rPr lang="en-CA" baseline="0" dirty="0" smtClean="0">
                          <a:solidFill>
                            <a:schemeClr val="tx2"/>
                          </a:solidFill>
                        </a:rPr>
                        <a:t>of</a:t>
                      </a:r>
                      <a:r>
                        <a:rPr lang="en-CA" dirty="0" smtClean="0">
                          <a:solidFill>
                            <a:schemeClr val="tx2"/>
                          </a:solidFill>
                        </a:rPr>
                        <a:t> Countries</a:t>
                      </a:r>
                      <a:endParaRPr lang="en-CA" dirty="0">
                        <a:solidFill>
                          <a:schemeClr val="tx2"/>
                        </a:solidFill>
                      </a:endParaRPr>
                    </a:p>
                  </a:txBody>
                  <a:tcPr>
                    <a:solidFill>
                      <a:schemeClr val="tx1">
                        <a:lumMod val="20000"/>
                        <a:lumOff val="80000"/>
                      </a:schemeClr>
                    </a:solidFill>
                  </a:tcPr>
                </a:tc>
                <a:tc>
                  <a:txBody>
                    <a:bodyPr/>
                    <a:lstStyle/>
                    <a:p>
                      <a:pPr algn="ctr"/>
                      <a:r>
                        <a:rPr lang="en-CA" dirty="0" smtClean="0">
                          <a:solidFill>
                            <a:schemeClr val="tx2"/>
                          </a:solidFill>
                        </a:rPr>
                        <a:t>Rank percentile</a:t>
                      </a:r>
                      <a:endParaRPr lang="en-CA" dirty="0">
                        <a:solidFill>
                          <a:schemeClr val="tx2"/>
                        </a:solidFill>
                      </a:endParaRPr>
                    </a:p>
                  </a:txBody>
                  <a:tcPr>
                    <a:solidFill>
                      <a:schemeClr val="tx1">
                        <a:lumMod val="20000"/>
                        <a:lumOff val="80000"/>
                      </a:schemeClr>
                    </a:solidFill>
                  </a:tcPr>
                </a:tc>
              </a:tr>
              <a:tr h="680994">
                <a:tc>
                  <a:txBody>
                    <a:bodyPr/>
                    <a:lstStyle/>
                    <a:p>
                      <a:r>
                        <a:rPr lang="en-CA" dirty="0" smtClean="0"/>
                        <a:t>1</a:t>
                      </a:r>
                      <a:endParaRPr lang="en-CA" dirty="0"/>
                    </a:p>
                  </a:txBody>
                  <a:tcPr>
                    <a:solidFill>
                      <a:schemeClr val="bg1"/>
                    </a:solidFill>
                  </a:tcPr>
                </a:tc>
                <a:tc>
                  <a:txBody>
                    <a:bodyPr/>
                    <a:lstStyle/>
                    <a:p>
                      <a:r>
                        <a:rPr lang="en-CA" dirty="0" smtClean="0"/>
                        <a:t>INSEAD Global Innovation Index</a:t>
                      </a:r>
                      <a:endParaRPr lang="en-CA" dirty="0"/>
                    </a:p>
                  </a:txBody>
                  <a:tcPr>
                    <a:solidFill>
                      <a:schemeClr val="bg1"/>
                    </a:solidFill>
                  </a:tcPr>
                </a:tc>
                <a:tc>
                  <a:txBody>
                    <a:bodyPr/>
                    <a:lstStyle/>
                    <a:p>
                      <a:pPr algn="ctr"/>
                      <a:r>
                        <a:rPr lang="en-CA" dirty="0" smtClean="0"/>
                        <a:t>30/130</a:t>
                      </a:r>
                      <a:endParaRPr lang="en-CA" dirty="0"/>
                    </a:p>
                  </a:txBody>
                  <a:tcPr>
                    <a:solidFill>
                      <a:schemeClr val="bg1"/>
                    </a:solidFill>
                  </a:tcPr>
                </a:tc>
                <a:tc>
                  <a:txBody>
                    <a:bodyPr/>
                    <a:lstStyle/>
                    <a:p>
                      <a:pPr algn="ctr"/>
                      <a:r>
                        <a:rPr lang="en-CA" dirty="0" smtClean="0"/>
                        <a:t>23%</a:t>
                      </a:r>
                      <a:endParaRPr lang="en-CA" dirty="0"/>
                    </a:p>
                  </a:txBody>
                  <a:tcPr>
                    <a:solidFill>
                      <a:schemeClr val="bg1"/>
                    </a:solidFill>
                  </a:tcPr>
                </a:tc>
              </a:tr>
              <a:tr h="680994">
                <a:tc>
                  <a:txBody>
                    <a:bodyPr/>
                    <a:lstStyle/>
                    <a:p>
                      <a:r>
                        <a:rPr lang="en-CA" dirty="0" smtClean="0"/>
                        <a:t>2</a:t>
                      </a:r>
                      <a:endParaRPr lang="en-CA" dirty="0"/>
                    </a:p>
                  </a:txBody>
                  <a:tcPr>
                    <a:solidFill>
                      <a:schemeClr val="bg1"/>
                    </a:solidFill>
                  </a:tcPr>
                </a:tc>
                <a:tc>
                  <a:txBody>
                    <a:bodyPr/>
                    <a:lstStyle/>
                    <a:p>
                      <a:r>
                        <a:rPr lang="en-CA" dirty="0" smtClean="0"/>
                        <a:t> WEF Global Competitiveness</a:t>
                      </a:r>
                      <a:r>
                        <a:rPr lang="en-CA" baseline="0" dirty="0" smtClean="0"/>
                        <a:t> Index </a:t>
                      </a:r>
                      <a:endParaRPr lang="en-CA" dirty="0"/>
                    </a:p>
                  </a:txBody>
                  <a:tcPr>
                    <a:solidFill>
                      <a:schemeClr val="bg1"/>
                    </a:solidFill>
                  </a:tcPr>
                </a:tc>
                <a:tc>
                  <a:txBody>
                    <a:bodyPr/>
                    <a:lstStyle/>
                    <a:p>
                      <a:pPr algn="ctr"/>
                      <a:r>
                        <a:rPr lang="en-CA" dirty="0" smtClean="0"/>
                        <a:t>35/134</a:t>
                      </a:r>
                      <a:endParaRPr lang="en-CA" dirty="0"/>
                    </a:p>
                  </a:txBody>
                  <a:tcPr>
                    <a:solidFill>
                      <a:schemeClr val="bg1"/>
                    </a:solidFill>
                  </a:tcPr>
                </a:tc>
                <a:tc>
                  <a:txBody>
                    <a:bodyPr/>
                    <a:lstStyle/>
                    <a:p>
                      <a:pPr algn="ctr"/>
                      <a:r>
                        <a:rPr lang="en-CA" dirty="0" smtClean="0"/>
                        <a:t>26%</a:t>
                      </a:r>
                      <a:endParaRPr lang="en-CA" dirty="0"/>
                    </a:p>
                  </a:txBody>
                  <a:tcPr>
                    <a:solidFill>
                      <a:schemeClr val="bg1"/>
                    </a:solidFill>
                  </a:tcPr>
                </a:tc>
              </a:tr>
              <a:tr h="680994">
                <a:tc>
                  <a:txBody>
                    <a:bodyPr/>
                    <a:lstStyle/>
                    <a:p>
                      <a:r>
                        <a:rPr lang="en-CA" dirty="0" smtClean="0"/>
                        <a:t>3</a:t>
                      </a:r>
                      <a:endParaRPr lang="en-CA" dirty="0"/>
                    </a:p>
                  </a:txBody>
                  <a:tcPr>
                    <a:solidFill>
                      <a:schemeClr val="bg1"/>
                    </a:solidFill>
                  </a:tcPr>
                </a:tc>
                <a:tc>
                  <a:txBody>
                    <a:bodyPr/>
                    <a:lstStyle/>
                    <a:p>
                      <a:r>
                        <a:rPr lang="en-CA" dirty="0" smtClean="0"/>
                        <a:t>HF/WSJ Index of Economic Freedom </a:t>
                      </a:r>
                      <a:endParaRPr lang="en-CA" dirty="0"/>
                    </a:p>
                  </a:txBody>
                  <a:tcPr>
                    <a:solidFill>
                      <a:schemeClr val="bg1"/>
                    </a:solidFill>
                  </a:tcPr>
                </a:tc>
                <a:tc>
                  <a:txBody>
                    <a:bodyPr/>
                    <a:lstStyle/>
                    <a:p>
                      <a:pPr algn="ctr"/>
                      <a:r>
                        <a:rPr lang="en-CA" dirty="0" smtClean="0"/>
                        <a:t>50/183</a:t>
                      </a:r>
                      <a:endParaRPr lang="en-CA" dirty="0"/>
                    </a:p>
                  </a:txBody>
                  <a:tcPr>
                    <a:solidFill>
                      <a:schemeClr val="bg1"/>
                    </a:solidFill>
                  </a:tcPr>
                </a:tc>
                <a:tc>
                  <a:txBody>
                    <a:bodyPr/>
                    <a:lstStyle/>
                    <a:p>
                      <a:pPr algn="ctr"/>
                      <a:r>
                        <a:rPr lang="en-CA" dirty="0" smtClean="0"/>
                        <a:t>27%</a:t>
                      </a:r>
                      <a:endParaRPr lang="en-CA" dirty="0"/>
                    </a:p>
                  </a:txBody>
                  <a:tcPr>
                    <a:solidFill>
                      <a:schemeClr val="bg1"/>
                    </a:solidFill>
                  </a:tcPr>
                </a:tc>
              </a:tr>
              <a:tr h="680994">
                <a:tc>
                  <a:txBody>
                    <a:bodyPr/>
                    <a:lstStyle/>
                    <a:p>
                      <a:r>
                        <a:rPr lang="en-CA" dirty="0" smtClean="0"/>
                        <a:t>4</a:t>
                      </a:r>
                      <a:endParaRPr lang="en-CA" dirty="0"/>
                    </a:p>
                  </a:txBody>
                  <a:tcPr>
                    <a:solidFill>
                      <a:schemeClr val="bg1"/>
                    </a:solidFill>
                  </a:tcPr>
                </a:tc>
                <a:tc>
                  <a:txBody>
                    <a:bodyPr/>
                    <a:lstStyle/>
                    <a:p>
                      <a:r>
                        <a:rPr lang="en-CA" dirty="0" smtClean="0"/>
                        <a:t>WB Ease of Doing Business Index</a:t>
                      </a:r>
                      <a:endParaRPr lang="en-CA" dirty="0"/>
                    </a:p>
                  </a:txBody>
                  <a:tcPr>
                    <a:solidFill>
                      <a:schemeClr val="bg1"/>
                    </a:solidFill>
                  </a:tcPr>
                </a:tc>
                <a:tc>
                  <a:txBody>
                    <a:bodyPr/>
                    <a:lstStyle/>
                    <a:p>
                      <a:pPr algn="ctr"/>
                      <a:r>
                        <a:rPr lang="en-CA" dirty="0" smtClean="0"/>
                        <a:t>52/181</a:t>
                      </a:r>
                      <a:endParaRPr lang="en-CA" dirty="0"/>
                    </a:p>
                  </a:txBody>
                  <a:tcPr>
                    <a:solidFill>
                      <a:schemeClr val="bg1"/>
                    </a:solidFill>
                  </a:tcPr>
                </a:tc>
                <a:tc>
                  <a:txBody>
                    <a:bodyPr/>
                    <a:lstStyle/>
                    <a:p>
                      <a:pPr algn="ctr"/>
                      <a:r>
                        <a:rPr lang="en-CA" dirty="0" smtClean="0"/>
                        <a:t>28%</a:t>
                      </a:r>
                      <a:endParaRPr lang="en-CA" dirty="0"/>
                    </a:p>
                  </a:txBody>
                  <a:tcPr>
                    <a:solidFill>
                      <a:schemeClr val="bg1"/>
                    </a:solidFill>
                  </a:tcPr>
                </a:tc>
              </a:tr>
              <a:tr h="680994">
                <a:tc>
                  <a:txBody>
                    <a:bodyPr/>
                    <a:lstStyle/>
                    <a:p>
                      <a:r>
                        <a:rPr lang="en-CA" dirty="0" smtClean="0"/>
                        <a:t>5</a:t>
                      </a:r>
                      <a:endParaRPr lang="en-CA" dirty="0"/>
                    </a:p>
                  </a:txBody>
                  <a:tcPr>
                    <a:solidFill>
                      <a:schemeClr val="bg1"/>
                    </a:solidFill>
                  </a:tcPr>
                </a:tc>
                <a:tc>
                  <a:txBody>
                    <a:bodyPr/>
                    <a:lstStyle/>
                    <a:p>
                      <a:endParaRPr lang="en-CA" dirty="0"/>
                    </a:p>
                  </a:txBody>
                  <a:tcPr>
                    <a:solidFill>
                      <a:schemeClr val="bg1"/>
                    </a:solidFill>
                  </a:tcPr>
                </a:tc>
                <a:tc>
                  <a:txBody>
                    <a:bodyPr/>
                    <a:lstStyle/>
                    <a:p>
                      <a:pPr algn="ctr"/>
                      <a:endParaRPr lang="en-CA" dirty="0"/>
                    </a:p>
                  </a:txBody>
                  <a:tcPr>
                    <a:solidFill>
                      <a:schemeClr val="bg1"/>
                    </a:solidFill>
                  </a:tcPr>
                </a:tc>
                <a:tc>
                  <a:txBody>
                    <a:bodyPr/>
                    <a:lstStyle/>
                    <a:p>
                      <a:pPr algn="ctr"/>
                      <a:endParaRPr lang="en-CA" dirty="0"/>
                    </a:p>
                  </a:txBody>
                  <a:tcPr>
                    <a:solidFill>
                      <a:schemeClr val="bg1"/>
                    </a:solidFill>
                  </a:tcPr>
                </a:tc>
              </a:tr>
            </a:tbl>
          </a:graphicData>
        </a:graphic>
      </p:graphicFrame>
      <p:sp>
        <p:nvSpPr>
          <p:cNvPr id="16424" name="Slide Number Placeholder 3"/>
          <p:cNvSpPr>
            <a:spLocks noGrp="1"/>
          </p:cNvSpPr>
          <p:nvPr>
            <p:ph type="sldNum" sz="quarter" idx="12"/>
          </p:nvPr>
        </p:nvSpPr>
        <p:spPr/>
        <p:txBody>
          <a:bodyPr/>
          <a:lstStyle/>
          <a:p>
            <a:pPr>
              <a:defRPr/>
            </a:pPr>
            <a:fld id="{2CA1236C-8682-4DA5-9B9E-1CEFE08F64BB}" type="slidenum">
              <a:rPr lang="ar-SA"/>
              <a:pPr>
                <a:defRPr/>
              </a:pPr>
              <a:t>8</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2938</TotalTime>
  <Words>312</Words>
  <Application>Microsoft Office PowerPoint</Application>
  <PresentationFormat>On-screen Show (4:3)</PresentationFormat>
  <Paragraphs>152</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Kuwait …Vision Towards 2035</vt:lpstr>
      <vt:lpstr>Slide 3</vt:lpstr>
      <vt:lpstr>Slide 4</vt:lpstr>
      <vt:lpstr>Kuwait External Relations  2007</vt:lpstr>
      <vt:lpstr>Kuwait  External Relations   2007 </vt:lpstr>
      <vt:lpstr>Kuwait  Sovereign Rating</vt:lpstr>
      <vt:lpstr>Kuwait Ranks within the top 30% countries in International Indices 2009 ...except corruption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mbseiso</dc:creator>
  <cp:lastModifiedBy>yasmeen</cp:lastModifiedBy>
  <cp:revision>124</cp:revision>
  <dcterms:created xsi:type="dcterms:W3CDTF">2007-04-22T08:34:56Z</dcterms:created>
  <dcterms:modified xsi:type="dcterms:W3CDTF">2012-01-08T09:14:44Z</dcterms:modified>
</cp:coreProperties>
</file>